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3.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4.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8.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93" r:id="rId2"/>
    <p:sldId id="529" r:id="rId3"/>
    <p:sldId id="315" r:id="rId4"/>
    <p:sldId id="507" r:id="rId5"/>
    <p:sldId id="312" r:id="rId6"/>
    <p:sldId id="452" r:id="rId7"/>
    <p:sldId id="295" r:id="rId8"/>
    <p:sldId id="296" r:id="rId9"/>
    <p:sldId id="297" r:id="rId10"/>
    <p:sldId id="307" r:id="rId11"/>
    <p:sldId id="286" r:id="rId12"/>
    <p:sldId id="516" r:id="rId13"/>
    <p:sldId id="515" r:id="rId14"/>
    <p:sldId id="514" r:id="rId15"/>
    <p:sldId id="528" r:id="rId16"/>
    <p:sldId id="517" r:id="rId17"/>
    <p:sldId id="513" r:id="rId18"/>
    <p:sldId id="518" r:id="rId19"/>
    <p:sldId id="510" r:id="rId20"/>
    <p:sldId id="521" r:id="rId21"/>
    <p:sldId id="527" r:id="rId22"/>
    <p:sldId id="509" r:id="rId23"/>
    <p:sldId id="522" r:id="rId24"/>
    <p:sldId id="526" r:id="rId25"/>
    <p:sldId id="525" r:id="rId26"/>
    <p:sldId id="306" r:id="rId27"/>
    <p:sldId id="313" r:id="rId28"/>
    <p:sldId id="285" r:id="rId29"/>
  </p:sldIdLst>
  <p:sldSz cx="12192000" cy="6858000"/>
  <p:notesSz cx="6797675" cy="9928225"/>
  <p:defaultTextStyle>
    <a:defPPr>
      <a:defRPr lang="ar-K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dour Jasem" initials="BJ" lastIdx="2" clrIdx="0">
    <p:extLst>
      <p:ext uri="{19B8F6BF-5375-455C-9EA6-DF929625EA0E}">
        <p15:presenceInfo xmlns:p15="http://schemas.microsoft.com/office/powerpoint/2012/main" userId="S::Bjasem@cma.gov.kw::e49f5831-bc49-441b-b303-d271707f291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95E78"/>
    <a:srgbClr val="D3D1D1"/>
    <a:srgbClr val="AD8100"/>
    <a:srgbClr val="B390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0054" autoAdjust="0"/>
  </p:normalViewPr>
  <p:slideViewPr>
    <p:cSldViewPr snapToGrid="0">
      <p:cViewPr varScale="1">
        <p:scale>
          <a:sx n="108" d="100"/>
          <a:sy n="108" d="100"/>
        </p:scale>
        <p:origin x="52" y="14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5-30T10:51:16.417" idx="2">
    <p:pos x="10" y="10"/>
    <p:text>is it going to be a seprate presentation or we will talk about it all in one presentation ?</p:text>
    <p:extLst>
      <p:ext uri="{C676402C-5697-4E1C-873F-D02D1690AC5C}">
        <p15:threadingInfo xmlns:p15="http://schemas.microsoft.com/office/powerpoint/2012/main" timeZoneBias="-180"/>
      </p:ext>
    </p:extLs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F496E5-FFFA-4FE1-AAF4-DF5B8BEEC23F}"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C49B7221-DE4C-4964-8241-E8BAB49B3B4F}">
      <dgm:prSet phldrT="[Text]" custT="1"/>
      <dgm:spPr>
        <a:solidFill>
          <a:schemeClr val="accent1">
            <a:lumMod val="60000"/>
            <a:lumOff val="40000"/>
          </a:schemeClr>
        </a:solidFill>
      </dgm:spPr>
      <dgm:t>
        <a:bodyPr/>
        <a:lstStyle/>
        <a:p>
          <a:r>
            <a:rPr lang="ar-KW" sz="2000" dirty="0">
              <a:solidFill>
                <a:schemeClr val="tx1"/>
              </a:solidFill>
              <a:cs typeface="mohammad bold art 1" pitchFamily="2" charset="-78"/>
            </a:rPr>
            <a:t>التداول بالهامش</a:t>
          </a:r>
          <a:endParaRPr lang="en-US" sz="2000" dirty="0">
            <a:solidFill>
              <a:schemeClr val="tx1"/>
            </a:solidFill>
            <a:cs typeface="mohammad bold art 1" pitchFamily="2" charset="-78"/>
          </a:endParaRPr>
        </a:p>
      </dgm:t>
    </dgm:pt>
    <dgm:pt modelId="{F656E0BD-5326-455A-9DE6-F0032B14FA45}" type="parTrans" cxnId="{9A4F6C74-9809-4E3E-9CFA-EA1EDA07DAB3}">
      <dgm:prSet/>
      <dgm:spPr/>
      <dgm:t>
        <a:bodyPr/>
        <a:lstStyle/>
        <a:p>
          <a:endParaRPr lang="en-US"/>
        </a:p>
      </dgm:t>
    </dgm:pt>
    <dgm:pt modelId="{5D1AAB3A-6027-4385-80DC-C8CD1CD6BF33}" type="sibTrans" cxnId="{9A4F6C74-9809-4E3E-9CFA-EA1EDA07DAB3}">
      <dgm:prSet/>
      <dgm:spPr/>
      <dgm:t>
        <a:bodyPr/>
        <a:lstStyle/>
        <a:p>
          <a:endParaRPr lang="en-US"/>
        </a:p>
      </dgm:t>
    </dgm:pt>
    <dgm:pt modelId="{03FA214F-4FC9-4A13-B095-492AE310C682}">
      <dgm:prSet phldrT="[Text]" custT="1"/>
      <dgm:spPr/>
      <dgm:t>
        <a:bodyPr/>
        <a:lstStyle/>
        <a:p>
          <a:pPr algn="just" rtl="1">
            <a:buFont typeface="Arial" panose="020B0604020202020204" pitchFamily="34" charset="0"/>
            <a:buNone/>
          </a:pPr>
          <a:r>
            <a:rPr lang="ar-KW" sz="1600" dirty="0">
              <a:solidFill>
                <a:schemeClr val="accent1">
                  <a:lumMod val="50000"/>
                </a:schemeClr>
              </a:solidFill>
              <a:cs typeface="mohammad bold art 1" pitchFamily="2" charset="-78"/>
            </a:rPr>
            <a:t>تمويل من مقدم خدمة التداول بالهامش لعميله بنسبة من القيمة السوقية للأوراق المالية الممولة بالهامش وفق الاتفاقية التي تنظم العلاقة بينهما في هذا الشأن، وذلك بضمان الأوراق المالية الموجودة في حساب التداول بالهامش، أو الضمانات الإضافية الواردة في اللائحة التنفيذية.</a:t>
          </a:r>
          <a:endParaRPr lang="en-US" sz="1600" dirty="0">
            <a:solidFill>
              <a:schemeClr val="accent1">
                <a:lumMod val="50000"/>
              </a:schemeClr>
            </a:solidFill>
            <a:cs typeface="mohammad bold art 1" pitchFamily="2" charset="-78"/>
          </a:endParaRPr>
        </a:p>
      </dgm:t>
    </dgm:pt>
    <dgm:pt modelId="{45714ACB-CB27-46C1-BF92-6E61904A9EA6}" type="parTrans" cxnId="{13A21D75-E886-4EB5-B046-41FCB0DD131E}">
      <dgm:prSet/>
      <dgm:spPr/>
      <dgm:t>
        <a:bodyPr/>
        <a:lstStyle/>
        <a:p>
          <a:endParaRPr lang="en-US"/>
        </a:p>
      </dgm:t>
    </dgm:pt>
    <dgm:pt modelId="{BDA49F20-20D4-4F5C-90DD-5995E1E89350}" type="sibTrans" cxnId="{13A21D75-E886-4EB5-B046-41FCB0DD131E}">
      <dgm:prSet/>
      <dgm:spPr/>
      <dgm:t>
        <a:bodyPr/>
        <a:lstStyle/>
        <a:p>
          <a:endParaRPr lang="en-US"/>
        </a:p>
      </dgm:t>
    </dgm:pt>
    <dgm:pt modelId="{56CB7417-3B8E-422B-8946-18926076129E}">
      <dgm:prSet phldrT="[Text]" custT="1"/>
      <dgm:spPr>
        <a:solidFill>
          <a:srgbClr val="5B9BD5">
            <a:lumMod val="60000"/>
            <a:lumOff val="40000"/>
          </a:srgbClr>
        </a:solidFill>
        <a:ln w="12700" cap="flat" cmpd="sng" algn="ctr">
          <a:solidFill>
            <a:prstClr val="white">
              <a:hueOff val="0"/>
              <a:satOff val="0"/>
              <a:lumOff val="0"/>
              <a:alphaOff val="0"/>
            </a:prstClr>
          </a:solidFill>
          <a:prstDash val="solid"/>
          <a:miter lim="800000"/>
        </a:ln>
        <a:effectLst/>
      </dgm:spPr>
      <dgm:t>
        <a:bodyPr spcFirstLastPara="0" vert="horz" wrap="square" lIns="144780" tIns="72390" rIns="144780" bIns="72390" numCol="1" spcCol="1270" anchor="ctr" anchorCtr="0"/>
        <a:lstStyle/>
        <a:p>
          <a:r>
            <a:rPr lang="ar-KW" sz="2000" kern="1200" dirty="0">
              <a:solidFill>
                <a:schemeClr val="tx1"/>
              </a:solidFill>
              <a:cs typeface="mohammad bold art 1" pitchFamily="2" charset="-78"/>
            </a:rPr>
            <a:t>مقدم </a:t>
          </a:r>
          <a:r>
            <a:rPr lang="ar-KW" sz="2000" kern="1200" dirty="0">
              <a:solidFill>
                <a:prstClr val="black"/>
              </a:solidFill>
              <a:latin typeface="Calibri" panose="020F0502020204030204"/>
              <a:ea typeface="+mn-ea"/>
              <a:cs typeface="mohammad bold art 1" pitchFamily="2" charset="-78"/>
            </a:rPr>
            <a:t>خدمة</a:t>
          </a:r>
          <a:r>
            <a:rPr lang="ar-KW" sz="2000" kern="1200" dirty="0">
              <a:solidFill>
                <a:schemeClr val="tx1"/>
              </a:solidFill>
              <a:cs typeface="mohammad bold art 1" pitchFamily="2" charset="-78"/>
            </a:rPr>
            <a:t> التداول بالهامش</a:t>
          </a:r>
          <a:endParaRPr lang="en-US" sz="2000" kern="1200" dirty="0">
            <a:solidFill>
              <a:schemeClr val="tx1"/>
            </a:solidFill>
            <a:cs typeface="mohammad bold art 1" pitchFamily="2" charset="-78"/>
          </a:endParaRPr>
        </a:p>
      </dgm:t>
    </dgm:pt>
    <dgm:pt modelId="{BD1487A2-B89B-44D7-9E70-EA8C14BBAC5D}" type="parTrans" cxnId="{EC2CE49D-846B-49C0-AEFA-EDCC808DD533}">
      <dgm:prSet/>
      <dgm:spPr/>
      <dgm:t>
        <a:bodyPr/>
        <a:lstStyle/>
        <a:p>
          <a:endParaRPr lang="en-US"/>
        </a:p>
      </dgm:t>
    </dgm:pt>
    <dgm:pt modelId="{5BF4E479-9C0A-48C6-A924-8569A69A519A}" type="sibTrans" cxnId="{EC2CE49D-846B-49C0-AEFA-EDCC808DD533}">
      <dgm:prSet/>
      <dgm:spPr/>
      <dgm:t>
        <a:bodyPr/>
        <a:lstStyle/>
        <a:p>
          <a:endParaRPr lang="en-US"/>
        </a:p>
      </dgm:t>
    </dgm:pt>
    <dgm:pt modelId="{10AEF9D2-4E9E-4121-A29E-4FDE76B77806}">
      <dgm:prSet phldrT="[Text]" custT="1"/>
      <dgm:spPr/>
      <dgm:t>
        <a:bodyPr/>
        <a:lstStyle/>
        <a:p>
          <a:pPr algn="just" rtl="1">
            <a:buNone/>
          </a:pPr>
          <a:r>
            <a:rPr lang="ar-KW" sz="1600" kern="1200" dirty="0">
              <a:solidFill>
                <a:schemeClr val="accent1">
                  <a:lumMod val="50000"/>
                </a:schemeClr>
              </a:solidFill>
              <a:latin typeface="Calibri" panose="020F0502020204030204"/>
              <a:ea typeface="+mn-ea"/>
              <a:cs typeface="mohammad bold art 1" pitchFamily="2" charset="-78"/>
            </a:rPr>
            <a:t>شخص مرخص له لمزاولة نشاط مدير محفظة الاستثمار ومسجلاً لدى وكالة مقاصة كمقدم لخدمة التداول بالهامش.</a:t>
          </a:r>
          <a:endParaRPr lang="en-US" sz="1600" kern="1200" dirty="0">
            <a:solidFill>
              <a:schemeClr val="accent1">
                <a:lumMod val="50000"/>
              </a:schemeClr>
            </a:solidFill>
            <a:latin typeface="Calibri" panose="020F0502020204030204"/>
            <a:ea typeface="+mn-ea"/>
            <a:cs typeface="mohammad bold art 1" pitchFamily="2" charset="-78"/>
          </a:endParaRPr>
        </a:p>
      </dgm:t>
    </dgm:pt>
    <dgm:pt modelId="{FA8880A1-6E7D-40D0-B05E-B52E2A3EA7BB}" type="parTrans" cxnId="{3AF2A826-7C45-4FAF-BF82-1BBD79FA2E0A}">
      <dgm:prSet/>
      <dgm:spPr/>
      <dgm:t>
        <a:bodyPr/>
        <a:lstStyle/>
        <a:p>
          <a:endParaRPr lang="en-US"/>
        </a:p>
      </dgm:t>
    </dgm:pt>
    <dgm:pt modelId="{8E9ECE65-8DC0-42F9-B9CD-AD169289CBC9}" type="sibTrans" cxnId="{3AF2A826-7C45-4FAF-BF82-1BBD79FA2E0A}">
      <dgm:prSet/>
      <dgm:spPr/>
      <dgm:t>
        <a:bodyPr/>
        <a:lstStyle/>
        <a:p>
          <a:endParaRPr lang="en-US"/>
        </a:p>
      </dgm:t>
    </dgm:pt>
    <dgm:pt modelId="{DDECA562-25B6-4BA8-A27A-2BF0D6EC549A}">
      <dgm:prSet phldrT="[Text]" custT="1"/>
      <dgm:spPr>
        <a:solidFill>
          <a:srgbClr val="5B9BD5">
            <a:lumMod val="60000"/>
            <a:lumOff val="40000"/>
          </a:srgbClr>
        </a:solidFill>
        <a:ln w="12700" cap="flat" cmpd="sng" algn="ctr">
          <a:solidFill>
            <a:prstClr val="white">
              <a:hueOff val="0"/>
              <a:satOff val="0"/>
              <a:lumOff val="0"/>
              <a:alphaOff val="0"/>
            </a:prstClr>
          </a:solidFill>
          <a:prstDash val="solid"/>
          <a:miter lim="800000"/>
        </a:ln>
        <a:effectLst/>
      </dgm:spPr>
      <dgm:t>
        <a:bodyPr spcFirstLastPara="0" vert="horz" wrap="square" lIns="144780" tIns="72390" rIns="144780" bIns="72390" numCol="1" spcCol="1270" anchor="ctr" anchorCtr="0"/>
        <a:lstStyle/>
        <a:p>
          <a:r>
            <a:rPr lang="ar-KW" sz="2000" kern="1200" dirty="0">
              <a:solidFill>
                <a:schemeClr val="tx1"/>
              </a:solidFill>
              <a:cs typeface="mohammad bold art 1" pitchFamily="2" charset="-78"/>
            </a:rPr>
            <a:t>حساب التداول </a:t>
          </a:r>
          <a:r>
            <a:rPr lang="ar-KW" sz="2000" kern="1200" dirty="0">
              <a:solidFill>
                <a:prstClr val="black"/>
              </a:solidFill>
              <a:latin typeface="Calibri" panose="020F0502020204030204"/>
              <a:ea typeface="+mn-ea"/>
              <a:cs typeface="mohammad bold art 1" pitchFamily="2" charset="-78"/>
            </a:rPr>
            <a:t>بالهامش</a:t>
          </a:r>
          <a:endParaRPr lang="en-US" sz="2000" kern="1200" dirty="0">
            <a:solidFill>
              <a:prstClr val="black"/>
            </a:solidFill>
            <a:latin typeface="Calibri" panose="020F0502020204030204"/>
            <a:ea typeface="+mn-ea"/>
            <a:cs typeface="mohammad bold art 1" pitchFamily="2" charset="-78"/>
          </a:endParaRPr>
        </a:p>
      </dgm:t>
    </dgm:pt>
    <dgm:pt modelId="{B75BBD23-518D-495F-928A-84AEE07A06B8}" type="parTrans" cxnId="{CEDD4C22-BFD2-4B97-9ED0-BE99505D6DE7}">
      <dgm:prSet/>
      <dgm:spPr/>
      <dgm:t>
        <a:bodyPr/>
        <a:lstStyle/>
        <a:p>
          <a:endParaRPr lang="en-US"/>
        </a:p>
      </dgm:t>
    </dgm:pt>
    <dgm:pt modelId="{459B13C5-44D0-4C76-B63D-947DD805C078}" type="sibTrans" cxnId="{CEDD4C22-BFD2-4B97-9ED0-BE99505D6DE7}">
      <dgm:prSet/>
      <dgm:spPr/>
      <dgm:t>
        <a:bodyPr/>
        <a:lstStyle/>
        <a:p>
          <a:endParaRPr lang="en-US"/>
        </a:p>
      </dgm:t>
    </dgm:pt>
    <dgm:pt modelId="{95B06971-A3AF-42FF-85D5-4B808DBE1707}">
      <dgm:prSet phldrT="[Text]" custT="1"/>
      <dgm:spPr/>
      <dgm:t>
        <a:bodyPr/>
        <a:lstStyle/>
        <a:p>
          <a:pPr algn="just" rtl="1">
            <a:buNone/>
          </a:pPr>
          <a:r>
            <a:rPr lang="ar-KW" sz="1600" kern="1200" dirty="0">
              <a:solidFill>
                <a:schemeClr val="accent1">
                  <a:lumMod val="50000"/>
                </a:schemeClr>
              </a:solidFill>
              <a:latin typeface="Calibri" panose="020F0502020204030204"/>
              <a:ea typeface="+mn-ea"/>
              <a:cs typeface="mohammad bold art 1" pitchFamily="2" charset="-78"/>
            </a:rPr>
            <a:t>الحساب الخاص بالعميل لدى مقدم خدمة التداول بالهامش، وذلك بغرض التداول بالهامش ويكون هذا الحساب بإدارة العميل</a:t>
          </a:r>
          <a:r>
            <a:rPr lang="ar-KW" sz="2100" kern="1200" dirty="0">
              <a:solidFill>
                <a:schemeClr val="accent1">
                  <a:lumMod val="50000"/>
                </a:schemeClr>
              </a:solidFill>
              <a:latin typeface="Calibri" panose="020F0502020204030204"/>
              <a:ea typeface="+mn-ea"/>
              <a:cs typeface="mohammad bold art 1" pitchFamily="2" charset="-78"/>
            </a:rPr>
            <a:t>.</a:t>
          </a:r>
          <a:endParaRPr lang="en-US" sz="2100" kern="1200" dirty="0">
            <a:solidFill>
              <a:schemeClr val="accent1">
                <a:lumMod val="50000"/>
              </a:schemeClr>
            </a:solidFill>
            <a:latin typeface="Calibri" panose="020F0502020204030204"/>
            <a:ea typeface="+mn-ea"/>
            <a:cs typeface="mohammad bold art 1" pitchFamily="2" charset="-78"/>
          </a:endParaRPr>
        </a:p>
      </dgm:t>
    </dgm:pt>
    <dgm:pt modelId="{17206243-F484-4D6E-ACBE-A115F93DCB61}" type="parTrans" cxnId="{55ABE9B7-25D6-4B4D-96C6-46EE0BBF3FB8}">
      <dgm:prSet/>
      <dgm:spPr/>
      <dgm:t>
        <a:bodyPr/>
        <a:lstStyle/>
        <a:p>
          <a:endParaRPr lang="en-US"/>
        </a:p>
      </dgm:t>
    </dgm:pt>
    <dgm:pt modelId="{2C6EE005-9594-4B12-A0B1-EC849EE53352}" type="sibTrans" cxnId="{55ABE9B7-25D6-4B4D-96C6-46EE0BBF3FB8}">
      <dgm:prSet/>
      <dgm:spPr/>
      <dgm:t>
        <a:bodyPr/>
        <a:lstStyle/>
        <a:p>
          <a:endParaRPr lang="en-US"/>
        </a:p>
      </dgm:t>
    </dgm:pt>
    <dgm:pt modelId="{ADD3860E-B423-480A-A7F9-95A28F01847A}" type="pres">
      <dgm:prSet presAssocID="{32F496E5-FFFA-4FE1-AAF4-DF5B8BEEC23F}" presName="Name0" presStyleCnt="0">
        <dgm:presLayoutVars>
          <dgm:dir val="rev"/>
          <dgm:animLvl val="lvl"/>
          <dgm:resizeHandles val="exact"/>
        </dgm:presLayoutVars>
      </dgm:prSet>
      <dgm:spPr/>
    </dgm:pt>
    <dgm:pt modelId="{BAA25DB3-33EA-4D7E-8179-07E9273D71EE}" type="pres">
      <dgm:prSet presAssocID="{C49B7221-DE4C-4964-8241-E8BAB49B3B4F}" presName="linNode" presStyleCnt="0"/>
      <dgm:spPr/>
    </dgm:pt>
    <dgm:pt modelId="{0CFF3CB4-D71E-4640-8834-5253FA560CF7}" type="pres">
      <dgm:prSet presAssocID="{C49B7221-DE4C-4964-8241-E8BAB49B3B4F}" presName="parentText" presStyleLbl="node1" presStyleIdx="0" presStyleCnt="3" custLinFactNeighborX="-1214" custLinFactNeighborY="-2802">
        <dgm:presLayoutVars>
          <dgm:chMax val="1"/>
          <dgm:bulletEnabled val="1"/>
        </dgm:presLayoutVars>
      </dgm:prSet>
      <dgm:spPr/>
    </dgm:pt>
    <dgm:pt modelId="{87362A31-FD42-4761-AA67-1576E4ECEE67}" type="pres">
      <dgm:prSet presAssocID="{C49B7221-DE4C-4964-8241-E8BAB49B3B4F}" presName="descendantText" presStyleLbl="alignAccFollowNode1" presStyleIdx="0" presStyleCnt="3">
        <dgm:presLayoutVars>
          <dgm:bulletEnabled val="1"/>
        </dgm:presLayoutVars>
      </dgm:prSet>
      <dgm:spPr/>
    </dgm:pt>
    <dgm:pt modelId="{3C97C839-9A16-454B-9FC8-D1FFEFC22F0C}" type="pres">
      <dgm:prSet presAssocID="{5D1AAB3A-6027-4385-80DC-C8CD1CD6BF33}" presName="sp" presStyleCnt="0"/>
      <dgm:spPr/>
    </dgm:pt>
    <dgm:pt modelId="{304D32E1-8B81-4536-91DF-B0E977524EB9}" type="pres">
      <dgm:prSet presAssocID="{56CB7417-3B8E-422B-8946-18926076129E}" presName="linNode" presStyleCnt="0"/>
      <dgm:spPr/>
    </dgm:pt>
    <dgm:pt modelId="{82BC434E-1AF3-4D33-8627-FD588A8E8895}" type="pres">
      <dgm:prSet presAssocID="{56CB7417-3B8E-422B-8946-18926076129E}" presName="parentText" presStyleLbl="node1" presStyleIdx="1" presStyleCnt="3" custLinFactNeighborX="-1753" custLinFactNeighborY="-1325">
        <dgm:presLayoutVars>
          <dgm:chMax val="1"/>
          <dgm:bulletEnabled val="1"/>
        </dgm:presLayoutVars>
      </dgm:prSet>
      <dgm:spPr>
        <a:xfrm>
          <a:off x="7064195" y="1778667"/>
          <a:ext cx="3973609" cy="1691528"/>
        </a:xfrm>
        <a:prstGeom prst="roundRect">
          <a:avLst/>
        </a:prstGeom>
      </dgm:spPr>
    </dgm:pt>
    <dgm:pt modelId="{ACA391F6-A951-43CF-820C-ADE1CDAA9C7C}" type="pres">
      <dgm:prSet presAssocID="{56CB7417-3B8E-422B-8946-18926076129E}" presName="descendantText" presStyleLbl="alignAccFollowNode1" presStyleIdx="1" presStyleCnt="3">
        <dgm:presLayoutVars>
          <dgm:bulletEnabled val="1"/>
        </dgm:presLayoutVars>
      </dgm:prSet>
      <dgm:spPr/>
    </dgm:pt>
    <dgm:pt modelId="{9A610FE5-5785-4C89-8FA9-73C55927F172}" type="pres">
      <dgm:prSet presAssocID="{5BF4E479-9C0A-48C6-A924-8569A69A519A}" presName="sp" presStyleCnt="0"/>
      <dgm:spPr/>
    </dgm:pt>
    <dgm:pt modelId="{54070FC4-23E0-41BB-A81A-6AA57D5406AF}" type="pres">
      <dgm:prSet presAssocID="{DDECA562-25B6-4BA8-A27A-2BF0D6EC549A}" presName="linNode" presStyleCnt="0"/>
      <dgm:spPr/>
    </dgm:pt>
    <dgm:pt modelId="{D3A47946-46FF-4DD6-926D-BB81042FA5CE}" type="pres">
      <dgm:prSet presAssocID="{DDECA562-25B6-4BA8-A27A-2BF0D6EC549A}" presName="parentText" presStyleLbl="node1" presStyleIdx="2" presStyleCnt="3" custLinFactNeighborX="-1483" custLinFactNeighborY="152">
        <dgm:presLayoutVars>
          <dgm:chMax val="1"/>
          <dgm:bulletEnabled val="1"/>
        </dgm:presLayoutVars>
      </dgm:prSet>
      <dgm:spPr>
        <a:xfrm>
          <a:off x="7064195" y="3554772"/>
          <a:ext cx="3973609" cy="1691528"/>
        </a:xfrm>
        <a:prstGeom prst="roundRect">
          <a:avLst/>
        </a:prstGeom>
      </dgm:spPr>
    </dgm:pt>
    <dgm:pt modelId="{DAFC53B8-ECDC-4F94-929F-AF652D4C8A38}" type="pres">
      <dgm:prSet presAssocID="{DDECA562-25B6-4BA8-A27A-2BF0D6EC549A}" presName="descendantText" presStyleLbl="alignAccFollowNode1" presStyleIdx="2" presStyleCnt="3">
        <dgm:presLayoutVars>
          <dgm:bulletEnabled val="1"/>
        </dgm:presLayoutVars>
      </dgm:prSet>
      <dgm:spPr/>
    </dgm:pt>
  </dgm:ptLst>
  <dgm:cxnLst>
    <dgm:cxn modelId="{CEDD4C22-BFD2-4B97-9ED0-BE99505D6DE7}" srcId="{32F496E5-FFFA-4FE1-AAF4-DF5B8BEEC23F}" destId="{DDECA562-25B6-4BA8-A27A-2BF0D6EC549A}" srcOrd="2" destOrd="0" parTransId="{B75BBD23-518D-495F-928A-84AEE07A06B8}" sibTransId="{459B13C5-44D0-4C76-B63D-947DD805C078}"/>
    <dgm:cxn modelId="{CB18E023-1136-432C-A26F-E8DCAF14796E}" type="presOf" srcId="{C49B7221-DE4C-4964-8241-E8BAB49B3B4F}" destId="{0CFF3CB4-D71E-4640-8834-5253FA560CF7}" srcOrd="0" destOrd="0" presId="urn:microsoft.com/office/officeart/2005/8/layout/vList5"/>
    <dgm:cxn modelId="{EBC6F325-2FB7-4EAD-921E-B1328B78B5A0}" type="presOf" srcId="{10AEF9D2-4E9E-4121-A29E-4FDE76B77806}" destId="{ACA391F6-A951-43CF-820C-ADE1CDAA9C7C}" srcOrd="0" destOrd="0" presId="urn:microsoft.com/office/officeart/2005/8/layout/vList5"/>
    <dgm:cxn modelId="{3AF2A826-7C45-4FAF-BF82-1BBD79FA2E0A}" srcId="{56CB7417-3B8E-422B-8946-18926076129E}" destId="{10AEF9D2-4E9E-4121-A29E-4FDE76B77806}" srcOrd="0" destOrd="0" parTransId="{FA8880A1-6E7D-40D0-B05E-B52E2A3EA7BB}" sibTransId="{8E9ECE65-8DC0-42F9-B9CD-AD169289CBC9}"/>
    <dgm:cxn modelId="{F1873545-FD34-4F6C-9D78-C3330C60102D}" type="presOf" srcId="{32F496E5-FFFA-4FE1-AAF4-DF5B8BEEC23F}" destId="{ADD3860E-B423-480A-A7F9-95A28F01847A}" srcOrd="0" destOrd="0" presId="urn:microsoft.com/office/officeart/2005/8/layout/vList5"/>
    <dgm:cxn modelId="{9A4F6C74-9809-4E3E-9CFA-EA1EDA07DAB3}" srcId="{32F496E5-FFFA-4FE1-AAF4-DF5B8BEEC23F}" destId="{C49B7221-DE4C-4964-8241-E8BAB49B3B4F}" srcOrd="0" destOrd="0" parTransId="{F656E0BD-5326-455A-9DE6-F0032B14FA45}" sibTransId="{5D1AAB3A-6027-4385-80DC-C8CD1CD6BF33}"/>
    <dgm:cxn modelId="{13A21D75-E886-4EB5-B046-41FCB0DD131E}" srcId="{C49B7221-DE4C-4964-8241-E8BAB49B3B4F}" destId="{03FA214F-4FC9-4A13-B095-492AE310C682}" srcOrd="0" destOrd="0" parTransId="{45714ACB-CB27-46C1-BF92-6E61904A9EA6}" sibTransId="{BDA49F20-20D4-4F5C-90DD-5995E1E89350}"/>
    <dgm:cxn modelId="{75EFC877-F7DC-4D5E-8614-3D7715720EBD}" type="presOf" srcId="{DDECA562-25B6-4BA8-A27A-2BF0D6EC549A}" destId="{D3A47946-46FF-4DD6-926D-BB81042FA5CE}" srcOrd="0" destOrd="0" presId="urn:microsoft.com/office/officeart/2005/8/layout/vList5"/>
    <dgm:cxn modelId="{7F3E5A92-175A-4A62-9F52-E4D23D321021}" type="presOf" srcId="{56CB7417-3B8E-422B-8946-18926076129E}" destId="{82BC434E-1AF3-4D33-8627-FD588A8E8895}" srcOrd="0" destOrd="0" presId="urn:microsoft.com/office/officeart/2005/8/layout/vList5"/>
    <dgm:cxn modelId="{A10A549D-C68A-4609-91A2-EFC2575F255C}" type="presOf" srcId="{03FA214F-4FC9-4A13-B095-492AE310C682}" destId="{87362A31-FD42-4761-AA67-1576E4ECEE67}" srcOrd="0" destOrd="0" presId="urn:microsoft.com/office/officeart/2005/8/layout/vList5"/>
    <dgm:cxn modelId="{1CF3A49D-AE24-48AD-A861-B7D21D242A97}" type="presOf" srcId="{95B06971-A3AF-42FF-85D5-4B808DBE1707}" destId="{DAFC53B8-ECDC-4F94-929F-AF652D4C8A38}" srcOrd="0" destOrd="0" presId="urn:microsoft.com/office/officeart/2005/8/layout/vList5"/>
    <dgm:cxn modelId="{EC2CE49D-846B-49C0-AEFA-EDCC808DD533}" srcId="{32F496E5-FFFA-4FE1-AAF4-DF5B8BEEC23F}" destId="{56CB7417-3B8E-422B-8946-18926076129E}" srcOrd="1" destOrd="0" parTransId="{BD1487A2-B89B-44D7-9E70-EA8C14BBAC5D}" sibTransId="{5BF4E479-9C0A-48C6-A924-8569A69A519A}"/>
    <dgm:cxn modelId="{55ABE9B7-25D6-4B4D-96C6-46EE0BBF3FB8}" srcId="{DDECA562-25B6-4BA8-A27A-2BF0D6EC549A}" destId="{95B06971-A3AF-42FF-85D5-4B808DBE1707}" srcOrd="0" destOrd="0" parTransId="{17206243-F484-4D6E-ACBE-A115F93DCB61}" sibTransId="{2C6EE005-9594-4B12-A0B1-EC849EE53352}"/>
    <dgm:cxn modelId="{4BDF33EF-7332-43CA-96E3-C142B9D69F48}" type="presParOf" srcId="{ADD3860E-B423-480A-A7F9-95A28F01847A}" destId="{BAA25DB3-33EA-4D7E-8179-07E9273D71EE}" srcOrd="0" destOrd="0" presId="urn:microsoft.com/office/officeart/2005/8/layout/vList5"/>
    <dgm:cxn modelId="{BBC0EB57-760B-4E9F-9165-C3C6AFF43BC5}" type="presParOf" srcId="{BAA25DB3-33EA-4D7E-8179-07E9273D71EE}" destId="{0CFF3CB4-D71E-4640-8834-5253FA560CF7}" srcOrd="0" destOrd="0" presId="urn:microsoft.com/office/officeart/2005/8/layout/vList5"/>
    <dgm:cxn modelId="{F4F414E0-6F22-4C18-A7A5-0EAFCE7399FA}" type="presParOf" srcId="{BAA25DB3-33EA-4D7E-8179-07E9273D71EE}" destId="{87362A31-FD42-4761-AA67-1576E4ECEE67}" srcOrd="1" destOrd="0" presId="urn:microsoft.com/office/officeart/2005/8/layout/vList5"/>
    <dgm:cxn modelId="{D2BE19ED-2EA6-44F7-A284-5E53125FF5AF}" type="presParOf" srcId="{ADD3860E-B423-480A-A7F9-95A28F01847A}" destId="{3C97C839-9A16-454B-9FC8-D1FFEFC22F0C}" srcOrd="1" destOrd="0" presId="urn:microsoft.com/office/officeart/2005/8/layout/vList5"/>
    <dgm:cxn modelId="{52E0D42E-7B76-4080-966F-5EAD5096F9E6}" type="presParOf" srcId="{ADD3860E-B423-480A-A7F9-95A28F01847A}" destId="{304D32E1-8B81-4536-91DF-B0E977524EB9}" srcOrd="2" destOrd="0" presId="urn:microsoft.com/office/officeart/2005/8/layout/vList5"/>
    <dgm:cxn modelId="{1795BDFC-F008-414C-B3BB-4E20F4AF0BC5}" type="presParOf" srcId="{304D32E1-8B81-4536-91DF-B0E977524EB9}" destId="{82BC434E-1AF3-4D33-8627-FD588A8E8895}" srcOrd="0" destOrd="0" presId="urn:microsoft.com/office/officeart/2005/8/layout/vList5"/>
    <dgm:cxn modelId="{F962C37E-9E02-4669-AF88-F6D40F9BCF5F}" type="presParOf" srcId="{304D32E1-8B81-4536-91DF-B0E977524EB9}" destId="{ACA391F6-A951-43CF-820C-ADE1CDAA9C7C}" srcOrd="1" destOrd="0" presId="urn:microsoft.com/office/officeart/2005/8/layout/vList5"/>
    <dgm:cxn modelId="{36B4AFC7-859A-48B3-816A-4DA57BC78B18}" type="presParOf" srcId="{ADD3860E-B423-480A-A7F9-95A28F01847A}" destId="{9A610FE5-5785-4C89-8FA9-73C55927F172}" srcOrd="3" destOrd="0" presId="urn:microsoft.com/office/officeart/2005/8/layout/vList5"/>
    <dgm:cxn modelId="{59B49FAE-ADB2-407C-A835-0AB968474DDD}" type="presParOf" srcId="{ADD3860E-B423-480A-A7F9-95A28F01847A}" destId="{54070FC4-23E0-41BB-A81A-6AA57D5406AF}" srcOrd="4" destOrd="0" presId="urn:microsoft.com/office/officeart/2005/8/layout/vList5"/>
    <dgm:cxn modelId="{CFE56159-A45C-4B00-9695-A707B22C9E83}" type="presParOf" srcId="{54070FC4-23E0-41BB-A81A-6AA57D5406AF}" destId="{D3A47946-46FF-4DD6-926D-BB81042FA5CE}" srcOrd="0" destOrd="0" presId="urn:microsoft.com/office/officeart/2005/8/layout/vList5"/>
    <dgm:cxn modelId="{53EBB8C4-2558-487F-A1C3-5058EE69F14A}" type="presParOf" srcId="{54070FC4-23E0-41BB-A81A-6AA57D5406AF}" destId="{DAFC53B8-ECDC-4F94-929F-AF652D4C8A38}"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2F496E5-FFFA-4FE1-AAF4-DF5B8BEEC23F}"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C49B7221-DE4C-4964-8241-E8BAB49B3B4F}">
      <dgm:prSet phldrT="[Text]" custT="1"/>
      <dgm:spPr>
        <a:solidFill>
          <a:srgbClr val="5B9BD5">
            <a:lumMod val="60000"/>
            <a:lumOff val="40000"/>
          </a:srgbClr>
        </a:solidFill>
        <a:ln w="12700" cap="flat" cmpd="sng" algn="ctr">
          <a:solidFill>
            <a:prstClr val="white">
              <a:hueOff val="0"/>
              <a:satOff val="0"/>
              <a:lumOff val="0"/>
              <a:alphaOff val="0"/>
            </a:prstClr>
          </a:solidFill>
          <a:prstDash val="solid"/>
          <a:miter lim="800000"/>
        </a:ln>
        <a:effectLst/>
      </dgm:spPr>
      <dgm:t>
        <a:bodyPr spcFirstLastPara="0" vert="horz" wrap="square" lIns="76200" tIns="38100" rIns="76200" bIns="38100" numCol="1" spcCol="1270" anchor="ctr" anchorCtr="0"/>
        <a:lstStyle/>
        <a:p>
          <a:r>
            <a:rPr lang="ar-KW" sz="2000" kern="1200" dirty="0">
              <a:solidFill>
                <a:prstClr val="black"/>
              </a:solidFill>
              <a:latin typeface="Calibri" panose="020F0502020204030204"/>
              <a:ea typeface="+mn-ea"/>
              <a:cs typeface="mohammad bold art 1" pitchFamily="2" charset="-78"/>
            </a:rPr>
            <a:t>اتفاقية</a:t>
          </a:r>
          <a:r>
            <a:rPr lang="ar-KW" sz="3800" kern="1200" dirty="0">
              <a:cs typeface="mohammad bold art 1" pitchFamily="2" charset="-78"/>
            </a:rPr>
            <a:t> </a:t>
          </a:r>
          <a:r>
            <a:rPr lang="ar-KW" sz="2000" kern="1200" dirty="0">
              <a:solidFill>
                <a:prstClr val="black"/>
              </a:solidFill>
              <a:latin typeface="Calibri" panose="020F0502020204030204"/>
              <a:ea typeface="+mn-ea"/>
              <a:cs typeface="mohammad bold art 1" pitchFamily="2" charset="-78"/>
            </a:rPr>
            <a:t>التداول بالهامش</a:t>
          </a:r>
          <a:endParaRPr lang="en-US" sz="2000" kern="1200" dirty="0">
            <a:solidFill>
              <a:prstClr val="black"/>
            </a:solidFill>
            <a:latin typeface="Calibri" panose="020F0502020204030204"/>
            <a:ea typeface="+mn-ea"/>
            <a:cs typeface="mohammad bold art 1" pitchFamily="2" charset="-78"/>
          </a:endParaRPr>
        </a:p>
      </dgm:t>
    </dgm:pt>
    <dgm:pt modelId="{F656E0BD-5326-455A-9DE6-F0032B14FA45}" type="parTrans" cxnId="{9A4F6C74-9809-4E3E-9CFA-EA1EDA07DAB3}">
      <dgm:prSet/>
      <dgm:spPr/>
      <dgm:t>
        <a:bodyPr/>
        <a:lstStyle/>
        <a:p>
          <a:endParaRPr lang="en-US"/>
        </a:p>
      </dgm:t>
    </dgm:pt>
    <dgm:pt modelId="{5D1AAB3A-6027-4385-80DC-C8CD1CD6BF33}" type="sibTrans" cxnId="{9A4F6C74-9809-4E3E-9CFA-EA1EDA07DAB3}">
      <dgm:prSet/>
      <dgm:spPr/>
      <dgm:t>
        <a:bodyPr/>
        <a:lstStyle/>
        <a:p>
          <a:endParaRPr lang="en-US"/>
        </a:p>
      </dgm:t>
    </dgm:pt>
    <dgm:pt modelId="{03FA214F-4FC9-4A13-B095-492AE310C682}">
      <dgm:prSet phldrT="[Text]" custT="1"/>
      <dgm:spPr/>
      <dgm:t>
        <a:bodyPr/>
        <a:lstStyle/>
        <a:p>
          <a:pPr algn="just" rtl="1">
            <a:buNone/>
          </a:pPr>
          <a:r>
            <a:rPr lang="ar-KW" sz="1600" kern="1200" dirty="0">
              <a:solidFill>
                <a:srgbClr val="5B9BD5">
                  <a:lumMod val="50000"/>
                </a:srgbClr>
              </a:solidFill>
              <a:latin typeface="Calibri" panose="020F0502020204030204"/>
              <a:ea typeface="+mn-ea"/>
              <a:cs typeface="mohammad bold art 1" pitchFamily="2" charset="-78"/>
            </a:rPr>
            <a:t>الاتفاقية المبرمة بين مقدم خدمة التداول بالهامش وعميله، والتي تتضمن الأحكام والشروط التي تنظم خدمة التداول بالهامش بما لا يتعارض مع أحكام اللائحة التنفيذية.</a:t>
          </a:r>
          <a:endParaRPr lang="en-US" sz="1600" kern="1200" dirty="0">
            <a:solidFill>
              <a:srgbClr val="5B9BD5">
                <a:lumMod val="50000"/>
              </a:srgbClr>
            </a:solidFill>
            <a:latin typeface="Calibri" panose="020F0502020204030204"/>
            <a:ea typeface="+mn-ea"/>
            <a:cs typeface="mohammad bold art 1" pitchFamily="2" charset="-78"/>
          </a:endParaRPr>
        </a:p>
      </dgm:t>
    </dgm:pt>
    <dgm:pt modelId="{45714ACB-CB27-46C1-BF92-6E61904A9EA6}" type="parTrans" cxnId="{13A21D75-E886-4EB5-B046-41FCB0DD131E}">
      <dgm:prSet/>
      <dgm:spPr/>
      <dgm:t>
        <a:bodyPr/>
        <a:lstStyle/>
        <a:p>
          <a:endParaRPr lang="en-US"/>
        </a:p>
      </dgm:t>
    </dgm:pt>
    <dgm:pt modelId="{BDA49F20-20D4-4F5C-90DD-5995E1E89350}" type="sibTrans" cxnId="{13A21D75-E886-4EB5-B046-41FCB0DD131E}">
      <dgm:prSet/>
      <dgm:spPr/>
      <dgm:t>
        <a:bodyPr/>
        <a:lstStyle/>
        <a:p>
          <a:endParaRPr lang="en-US"/>
        </a:p>
      </dgm:t>
    </dgm:pt>
    <dgm:pt modelId="{56CB7417-3B8E-422B-8946-18926076129E}">
      <dgm:prSet phldrT="[Text]" custT="1"/>
      <dgm:spPr>
        <a:solidFill>
          <a:srgbClr val="5B9BD5">
            <a:lumMod val="60000"/>
            <a:lumOff val="40000"/>
          </a:srgbClr>
        </a:solidFill>
        <a:ln w="12700" cap="flat" cmpd="sng" algn="ctr">
          <a:solidFill>
            <a:prstClr val="white">
              <a:hueOff val="0"/>
              <a:satOff val="0"/>
              <a:lumOff val="0"/>
              <a:alphaOff val="0"/>
            </a:prstClr>
          </a:solidFill>
          <a:prstDash val="solid"/>
          <a:miter lim="800000"/>
        </a:ln>
        <a:effectLst/>
      </dgm:spPr>
      <dgm:t>
        <a:bodyPr spcFirstLastPara="0" vert="horz" wrap="square" lIns="76200" tIns="38100" rIns="76200" bIns="38100" numCol="1" spcCol="1270" anchor="ctr" anchorCtr="0"/>
        <a:lstStyle/>
        <a:p>
          <a:r>
            <a:rPr lang="ar-KW" sz="2000" kern="1200" dirty="0">
              <a:solidFill>
                <a:prstClr val="black"/>
              </a:solidFill>
              <a:latin typeface="Calibri" panose="020F0502020204030204"/>
              <a:ea typeface="+mn-ea"/>
              <a:cs typeface="mohammad bold art 1" pitchFamily="2" charset="-78"/>
            </a:rPr>
            <a:t>الهامش الأولي</a:t>
          </a:r>
          <a:endParaRPr lang="en-US" sz="2000" kern="1200" dirty="0">
            <a:solidFill>
              <a:prstClr val="black"/>
            </a:solidFill>
            <a:latin typeface="Calibri" panose="020F0502020204030204"/>
            <a:ea typeface="+mn-ea"/>
            <a:cs typeface="mohammad bold art 1" pitchFamily="2" charset="-78"/>
          </a:endParaRPr>
        </a:p>
      </dgm:t>
    </dgm:pt>
    <dgm:pt modelId="{BD1487A2-B89B-44D7-9E70-EA8C14BBAC5D}" type="parTrans" cxnId="{EC2CE49D-846B-49C0-AEFA-EDCC808DD533}">
      <dgm:prSet/>
      <dgm:spPr/>
      <dgm:t>
        <a:bodyPr/>
        <a:lstStyle/>
        <a:p>
          <a:endParaRPr lang="en-US"/>
        </a:p>
      </dgm:t>
    </dgm:pt>
    <dgm:pt modelId="{5BF4E479-9C0A-48C6-A924-8569A69A519A}" type="sibTrans" cxnId="{EC2CE49D-846B-49C0-AEFA-EDCC808DD533}">
      <dgm:prSet/>
      <dgm:spPr/>
      <dgm:t>
        <a:bodyPr/>
        <a:lstStyle/>
        <a:p>
          <a:endParaRPr lang="en-US"/>
        </a:p>
      </dgm:t>
    </dgm:pt>
    <dgm:pt modelId="{10AEF9D2-4E9E-4121-A29E-4FDE76B77806}">
      <dgm:prSet phldrT="[Text]" custT="1"/>
      <dgm:spPr/>
      <dgm:t>
        <a:bodyPr/>
        <a:lstStyle/>
        <a:p>
          <a:pPr algn="just" rtl="1">
            <a:buNone/>
          </a:pPr>
          <a:r>
            <a:rPr lang="ar-KW" sz="1600" kern="1200" dirty="0">
              <a:solidFill>
                <a:srgbClr val="5B9BD5">
                  <a:lumMod val="50000"/>
                </a:srgbClr>
              </a:solidFill>
              <a:latin typeface="Calibri" panose="020F0502020204030204"/>
              <a:ea typeface="+mn-ea"/>
              <a:cs typeface="mohammad bold art 1" pitchFamily="2" charset="-78"/>
            </a:rPr>
            <a:t>ملكية العميل من مبالغ نقدية وأوراق مالية مودعة في حساب التداول بالهامش كنسبة من القيمة السوقية للأوراق المالية المراد شراؤها. وتكون هذه النسبة محددة في اتفاقية التداول بالهامش.</a:t>
          </a:r>
          <a:endParaRPr lang="en-US" sz="1600" kern="1200" dirty="0">
            <a:solidFill>
              <a:srgbClr val="5B9BD5">
                <a:lumMod val="50000"/>
              </a:srgbClr>
            </a:solidFill>
            <a:latin typeface="Calibri" panose="020F0502020204030204"/>
            <a:ea typeface="+mn-ea"/>
            <a:cs typeface="mohammad bold art 1" pitchFamily="2" charset="-78"/>
          </a:endParaRPr>
        </a:p>
      </dgm:t>
    </dgm:pt>
    <dgm:pt modelId="{FA8880A1-6E7D-40D0-B05E-B52E2A3EA7BB}" type="parTrans" cxnId="{3AF2A826-7C45-4FAF-BF82-1BBD79FA2E0A}">
      <dgm:prSet/>
      <dgm:spPr/>
      <dgm:t>
        <a:bodyPr/>
        <a:lstStyle/>
        <a:p>
          <a:endParaRPr lang="en-US"/>
        </a:p>
      </dgm:t>
    </dgm:pt>
    <dgm:pt modelId="{8E9ECE65-8DC0-42F9-B9CD-AD169289CBC9}" type="sibTrans" cxnId="{3AF2A826-7C45-4FAF-BF82-1BBD79FA2E0A}">
      <dgm:prSet/>
      <dgm:spPr/>
      <dgm:t>
        <a:bodyPr/>
        <a:lstStyle/>
        <a:p>
          <a:endParaRPr lang="en-US"/>
        </a:p>
      </dgm:t>
    </dgm:pt>
    <dgm:pt modelId="{DDECA562-25B6-4BA8-A27A-2BF0D6EC549A}">
      <dgm:prSet phldrT="[Text]" custT="1"/>
      <dgm:spPr>
        <a:solidFill>
          <a:srgbClr val="5B9BD5">
            <a:lumMod val="60000"/>
            <a:lumOff val="40000"/>
          </a:srgbClr>
        </a:solidFill>
        <a:ln w="12700" cap="flat" cmpd="sng" algn="ctr">
          <a:solidFill>
            <a:prstClr val="white">
              <a:hueOff val="0"/>
              <a:satOff val="0"/>
              <a:lumOff val="0"/>
              <a:alphaOff val="0"/>
            </a:prstClr>
          </a:solidFill>
          <a:prstDash val="solid"/>
          <a:miter lim="800000"/>
        </a:ln>
        <a:effectLst/>
      </dgm:spPr>
      <dgm:t>
        <a:bodyPr spcFirstLastPara="0" vert="horz" wrap="square" lIns="76200" tIns="38100" rIns="76200" bIns="38100" numCol="1" spcCol="1270" anchor="ctr" anchorCtr="0"/>
        <a:lstStyle/>
        <a:p>
          <a:pPr marL="0" lvl="0" indent="0" algn="ctr" defTabSz="889000">
            <a:lnSpc>
              <a:spcPct val="90000"/>
            </a:lnSpc>
            <a:spcBef>
              <a:spcPct val="0"/>
            </a:spcBef>
            <a:spcAft>
              <a:spcPct val="35000"/>
            </a:spcAft>
            <a:buNone/>
          </a:pPr>
          <a:r>
            <a:rPr lang="ar-KW" sz="2000" kern="1200" dirty="0">
              <a:solidFill>
                <a:prstClr val="black"/>
              </a:solidFill>
              <a:latin typeface="Calibri" panose="020F0502020204030204"/>
              <a:ea typeface="+mn-ea"/>
              <a:cs typeface="mohammad bold art 1" pitchFamily="2" charset="-78"/>
            </a:rPr>
            <a:t>هامش الصيانة</a:t>
          </a:r>
          <a:endParaRPr lang="en-US" sz="2000" kern="1200" dirty="0">
            <a:solidFill>
              <a:prstClr val="black"/>
            </a:solidFill>
            <a:latin typeface="Calibri" panose="020F0502020204030204"/>
            <a:ea typeface="+mn-ea"/>
            <a:cs typeface="mohammad bold art 1" pitchFamily="2" charset="-78"/>
          </a:endParaRPr>
        </a:p>
      </dgm:t>
    </dgm:pt>
    <dgm:pt modelId="{B75BBD23-518D-495F-928A-84AEE07A06B8}" type="parTrans" cxnId="{CEDD4C22-BFD2-4B97-9ED0-BE99505D6DE7}">
      <dgm:prSet/>
      <dgm:spPr/>
      <dgm:t>
        <a:bodyPr/>
        <a:lstStyle/>
        <a:p>
          <a:endParaRPr lang="en-US"/>
        </a:p>
      </dgm:t>
    </dgm:pt>
    <dgm:pt modelId="{459B13C5-44D0-4C76-B63D-947DD805C078}" type="sibTrans" cxnId="{CEDD4C22-BFD2-4B97-9ED0-BE99505D6DE7}">
      <dgm:prSet/>
      <dgm:spPr/>
      <dgm:t>
        <a:bodyPr/>
        <a:lstStyle/>
        <a:p>
          <a:endParaRPr lang="en-US"/>
        </a:p>
      </dgm:t>
    </dgm:pt>
    <dgm:pt modelId="{95B06971-A3AF-42FF-85D5-4B808DBE1707}">
      <dgm:prSet phldrT="[Text]" custT="1"/>
      <dgm:spPr/>
      <dgm:t>
        <a:bodyPr/>
        <a:lstStyle/>
        <a:p>
          <a:pPr algn="just" rtl="1">
            <a:buNone/>
          </a:pPr>
          <a:r>
            <a:rPr lang="ar-KW" sz="1600" kern="1200" dirty="0">
              <a:solidFill>
                <a:srgbClr val="5B9BD5">
                  <a:lumMod val="50000"/>
                </a:srgbClr>
              </a:solidFill>
              <a:latin typeface="Calibri" panose="020F0502020204030204"/>
              <a:ea typeface="+mn-ea"/>
              <a:cs typeface="mohammad bold art 1" pitchFamily="2" charset="-78"/>
            </a:rPr>
            <a:t>الحد الأدنى للهامش المحدد في اتفاقية التداول بالهامش كنسبة لملكية العميل من القيمة السوقية للأوراق المالية في حساب التداول بالهامش في أي وقت بعد تاريخ الشراء.</a:t>
          </a:r>
          <a:endParaRPr lang="en-US" sz="1600" kern="1200" dirty="0">
            <a:solidFill>
              <a:srgbClr val="5B9BD5">
                <a:lumMod val="50000"/>
              </a:srgbClr>
            </a:solidFill>
            <a:latin typeface="Calibri" panose="020F0502020204030204"/>
            <a:ea typeface="+mn-ea"/>
            <a:cs typeface="mohammad bold art 1" pitchFamily="2" charset="-78"/>
          </a:endParaRPr>
        </a:p>
      </dgm:t>
    </dgm:pt>
    <dgm:pt modelId="{17206243-F484-4D6E-ACBE-A115F93DCB61}" type="parTrans" cxnId="{55ABE9B7-25D6-4B4D-96C6-46EE0BBF3FB8}">
      <dgm:prSet/>
      <dgm:spPr/>
      <dgm:t>
        <a:bodyPr/>
        <a:lstStyle/>
        <a:p>
          <a:endParaRPr lang="en-US"/>
        </a:p>
      </dgm:t>
    </dgm:pt>
    <dgm:pt modelId="{2C6EE005-9594-4B12-A0B1-EC849EE53352}" type="sibTrans" cxnId="{55ABE9B7-25D6-4B4D-96C6-46EE0BBF3FB8}">
      <dgm:prSet/>
      <dgm:spPr/>
      <dgm:t>
        <a:bodyPr/>
        <a:lstStyle/>
        <a:p>
          <a:endParaRPr lang="en-US"/>
        </a:p>
      </dgm:t>
    </dgm:pt>
    <dgm:pt modelId="{ADD3860E-B423-480A-A7F9-95A28F01847A}" type="pres">
      <dgm:prSet presAssocID="{32F496E5-FFFA-4FE1-AAF4-DF5B8BEEC23F}" presName="Name0" presStyleCnt="0">
        <dgm:presLayoutVars>
          <dgm:dir val="rev"/>
          <dgm:animLvl val="lvl"/>
          <dgm:resizeHandles val="exact"/>
        </dgm:presLayoutVars>
      </dgm:prSet>
      <dgm:spPr/>
    </dgm:pt>
    <dgm:pt modelId="{BAA25DB3-33EA-4D7E-8179-07E9273D71EE}" type="pres">
      <dgm:prSet presAssocID="{C49B7221-DE4C-4964-8241-E8BAB49B3B4F}" presName="linNode" presStyleCnt="0"/>
      <dgm:spPr/>
    </dgm:pt>
    <dgm:pt modelId="{0CFF3CB4-D71E-4640-8834-5253FA560CF7}" type="pres">
      <dgm:prSet presAssocID="{C49B7221-DE4C-4964-8241-E8BAB49B3B4F}" presName="parentText" presStyleLbl="node1" presStyleIdx="0" presStyleCnt="3">
        <dgm:presLayoutVars>
          <dgm:chMax val="1"/>
          <dgm:bulletEnabled val="1"/>
        </dgm:presLayoutVars>
      </dgm:prSet>
      <dgm:spPr>
        <a:xfrm>
          <a:off x="7064195" y="2562"/>
          <a:ext cx="3973609" cy="1691528"/>
        </a:xfrm>
        <a:prstGeom prst="roundRect">
          <a:avLst/>
        </a:prstGeom>
      </dgm:spPr>
    </dgm:pt>
    <dgm:pt modelId="{87362A31-FD42-4761-AA67-1576E4ECEE67}" type="pres">
      <dgm:prSet presAssocID="{C49B7221-DE4C-4964-8241-E8BAB49B3B4F}" presName="descendantText" presStyleLbl="alignAccFollowNode1" presStyleIdx="0" presStyleCnt="3">
        <dgm:presLayoutVars>
          <dgm:bulletEnabled val="1"/>
        </dgm:presLayoutVars>
      </dgm:prSet>
      <dgm:spPr/>
    </dgm:pt>
    <dgm:pt modelId="{3C97C839-9A16-454B-9FC8-D1FFEFC22F0C}" type="pres">
      <dgm:prSet presAssocID="{5D1AAB3A-6027-4385-80DC-C8CD1CD6BF33}" presName="sp" presStyleCnt="0"/>
      <dgm:spPr/>
    </dgm:pt>
    <dgm:pt modelId="{304D32E1-8B81-4536-91DF-B0E977524EB9}" type="pres">
      <dgm:prSet presAssocID="{56CB7417-3B8E-422B-8946-18926076129E}" presName="linNode" presStyleCnt="0"/>
      <dgm:spPr/>
    </dgm:pt>
    <dgm:pt modelId="{82BC434E-1AF3-4D33-8627-FD588A8E8895}" type="pres">
      <dgm:prSet presAssocID="{56CB7417-3B8E-422B-8946-18926076129E}" presName="parentText" presStyleLbl="node1" presStyleIdx="1" presStyleCnt="3">
        <dgm:presLayoutVars>
          <dgm:chMax val="1"/>
          <dgm:bulletEnabled val="1"/>
        </dgm:presLayoutVars>
      </dgm:prSet>
      <dgm:spPr>
        <a:xfrm>
          <a:off x="7064195" y="1778667"/>
          <a:ext cx="3973609" cy="1691528"/>
        </a:xfrm>
        <a:prstGeom prst="roundRect">
          <a:avLst/>
        </a:prstGeom>
      </dgm:spPr>
    </dgm:pt>
    <dgm:pt modelId="{ACA391F6-A951-43CF-820C-ADE1CDAA9C7C}" type="pres">
      <dgm:prSet presAssocID="{56CB7417-3B8E-422B-8946-18926076129E}" presName="descendantText" presStyleLbl="alignAccFollowNode1" presStyleIdx="1" presStyleCnt="3">
        <dgm:presLayoutVars>
          <dgm:bulletEnabled val="1"/>
        </dgm:presLayoutVars>
      </dgm:prSet>
      <dgm:spPr/>
    </dgm:pt>
    <dgm:pt modelId="{9A610FE5-5785-4C89-8FA9-73C55927F172}" type="pres">
      <dgm:prSet presAssocID="{5BF4E479-9C0A-48C6-A924-8569A69A519A}" presName="sp" presStyleCnt="0"/>
      <dgm:spPr/>
    </dgm:pt>
    <dgm:pt modelId="{54070FC4-23E0-41BB-A81A-6AA57D5406AF}" type="pres">
      <dgm:prSet presAssocID="{DDECA562-25B6-4BA8-A27A-2BF0D6EC549A}" presName="linNode" presStyleCnt="0"/>
      <dgm:spPr/>
    </dgm:pt>
    <dgm:pt modelId="{D3A47946-46FF-4DD6-926D-BB81042FA5CE}" type="pres">
      <dgm:prSet presAssocID="{DDECA562-25B6-4BA8-A27A-2BF0D6EC549A}" presName="parentText" presStyleLbl="node1" presStyleIdx="2" presStyleCnt="3">
        <dgm:presLayoutVars>
          <dgm:chMax val="1"/>
          <dgm:bulletEnabled val="1"/>
        </dgm:presLayoutVars>
      </dgm:prSet>
      <dgm:spPr>
        <a:xfrm>
          <a:off x="7064195" y="3554772"/>
          <a:ext cx="3973609" cy="1691528"/>
        </a:xfrm>
        <a:prstGeom prst="roundRect">
          <a:avLst/>
        </a:prstGeom>
      </dgm:spPr>
    </dgm:pt>
    <dgm:pt modelId="{DAFC53B8-ECDC-4F94-929F-AF652D4C8A38}" type="pres">
      <dgm:prSet presAssocID="{DDECA562-25B6-4BA8-A27A-2BF0D6EC549A}" presName="descendantText" presStyleLbl="alignAccFollowNode1" presStyleIdx="2" presStyleCnt="3">
        <dgm:presLayoutVars>
          <dgm:bulletEnabled val="1"/>
        </dgm:presLayoutVars>
      </dgm:prSet>
      <dgm:spPr/>
    </dgm:pt>
  </dgm:ptLst>
  <dgm:cxnLst>
    <dgm:cxn modelId="{CEDD4C22-BFD2-4B97-9ED0-BE99505D6DE7}" srcId="{32F496E5-FFFA-4FE1-AAF4-DF5B8BEEC23F}" destId="{DDECA562-25B6-4BA8-A27A-2BF0D6EC549A}" srcOrd="2" destOrd="0" parTransId="{B75BBD23-518D-495F-928A-84AEE07A06B8}" sibTransId="{459B13C5-44D0-4C76-B63D-947DD805C078}"/>
    <dgm:cxn modelId="{CB18E023-1136-432C-A26F-E8DCAF14796E}" type="presOf" srcId="{C49B7221-DE4C-4964-8241-E8BAB49B3B4F}" destId="{0CFF3CB4-D71E-4640-8834-5253FA560CF7}" srcOrd="0" destOrd="0" presId="urn:microsoft.com/office/officeart/2005/8/layout/vList5"/>
    <dgm:cxn modelId="{EBC6F325-2FB7-4EAD-921E-B1328B78B5A0}" type="presOf" srcId="{10AEF9D2-4E9E-4121-A29E-4FDE76B77806}" destId="{ACA391F6-A951-43CF-820C-ADE1CDAA9C7C}" srcOrd="0" destOrd="0" presId="urn:microsoft.com/office/officeart/2005/8/layout/vList5"/>
    <dgm:cxn modelId="{3AF2A826-7C45-4FAF-BF82-1BBD79FA2E0A}" srcId="{56CB7417-3B8E-422B-8946-18926076129E}" destId="{10AEF9D2-4E9E-4121-A29E-4FDE76B77806}" srcOrd="0" destOrd="0" parTransId="{FA8880A1-6E7D-40D0-B05E-B52E2A3EA7BB}" sibTransId="{8E9ECE65-8DC0-42F9-B9CD-AD169289CBC9}"/>
    <dgm:cxn modelId="{F1873545-FD34-4F6C-9D78-C3330C60102D}" type="presOf" srcId="{32F496E5-FFFA-4FE1-AAF4-DF5B8BEEC23F}" destId="{ADD3860E-B423-480A-A7F9-95A28F01847A}" srcOrd="0" destOrd="0" presId="urn:microsoft.com/office/officeart/2005/8/layout/vList5"/>
    <dgm:cxn modelId="{9A4F6C74-9809-4E3E-9CFA-EA1EDA07DAB3}" srcId="{32F496E5-FFFA-4FE1-AAF4-DF5B8BEEC23F}" destId="{C49B7221-DE4C-4964-8241-E8BAB49B3B4F}" srcOrd="0" destOrd="0" parTransId="{F656E0BD-5326-455A-9DE6-F0032B14FA45}" sibTransId="{5D1AAB3A-6027-4385-80DC-C8CD1CD6BF33}"/>
    <dgm:cxn modelId="{13A21D75-E886-4EB5-B046-41FCB0DD131E}" srcId="{C49B7221-DE4C-4964-8241-E8BAB49B3B4F}" destId="{03FA214F-4FC9-4A13-B095-492AE310C682}" srcOrd="0" destOrd="0" parTransId="{45714ACB-CB27-46C1-BF92-6E61904A9EA6}" sibTransId="{BDA49F20-20D4-4F5C-90DD-5995E1E89350}"/>
    <dgm:cxn modelId="{75EFC877-F7DC-4D5E-8614-3D7715720EBD}" type="presOf" srcId="{DDECA562-25B6-4BA8-A27A-2BF0D6EC549A}" destId="{D3A47946-46FF-4DD6-926D-BB81042FA5CE}" srcOrd="0" destOrd="0" presId="urn:microsoft.com/office/officeart/2005/8/layout/vList5"/>
    <dgm:cxn modelId="{7F3E5A92-175A-4A62-9F52-E4D23D321021}" type="presOf" srcId="{56CB7417-3B8E-422B-8946-18926076129E}" destId="{82BC434E-1AF3-4D33-8627-FD588A8E8895}" srcOrd="0" destOrd="0" presId="urn:microsoft.com/office/officeart/2005/8/layout/vList5"/>
    <dgm:cxn modelId="{A10A549D-C68A-4609-91A2-EFC2575F255C}" type="presOf" srcId="{03FA214F-4FC9-4A13-B095-492AE310C682}" destId="{87362A31-FD42-4761-AA67-1576E4ECEE67}" srcOrd="0" destOrd="0" presId="urn:microsoft.com/office/officeart/2005/8/layout/vList5"/>
    <dgm:cxn modelId="{1CF3A49D-AE24-48AD-A861-B7D21D242A97}" type="presOf" srcId="{95B06971-A3AF-42FF-85D5-4B808DBE1707}" destId="{DAFC53B8-ECDC-4F94-929F-AF652D4C8A38}" srcOrd="0" destOrd="0" presId="urn:microsoft.com/office/officeart/2005/8/layout/vList5"/>
    <dgm:cxn modelId="{EC2CE49D-846B-49C0-AEFA-EDCC808DD533}" srcId="{32F496E5-FFFA-4FE1-AAF4-DF5B8BEEC23F}" destId="{56CB7417-3B8E-422B-8946-18926076129E}" srcOrd="1" destOrd="0" parTransId="{BD1487A2-B89B-44D7-9E70-EA8C14BBAC5D}" sibTransId="{5BF4E479-9C0A-48C6-A924-8569A69A519A}"/>
    <dgm:cxn modelId="{55ABE9B7-25D6-4B4D-96C6-46EE0BBF3FB8}" srcId="{DDECA562-25B6-4BA8-A27A-2BF0D6EC549A}" destId="{95B06971-A3AF-42FF-85D5-4B808DBE1707}" srcOrd="0" destOrd="0" parTransId="{17206243-F484-4D6E-ACBE-A115F93DCB61}" sibTransId="{2C6EE005-9594-4B12-A0B1-EC849EE53352}"/>
    <dgm:cxn modelId="{4BDF33EF-7332-43CA-96E3-C142B9D69F48}" type="presParOf" srcId="{ADD3860E-B423-480A-A7F9-95A28F01847A}" destId="{BAA25DB3-33EA-4D7E-8179-07E9273D71EE}" srcOrd="0" destOrd="0" presId="urn:microsoft.com/office/officeart/2005/8/layout/vList5"/>
    <dgm:cxn modelId="{BBC0EB57-760B-4E9F-9165-C3C6AFF43BC5}" type="presParOf" srcId="{BAA25DB3-33EA-4D7E-8179-07E9273D71EE}" destId="{0CFF3CB4-D71E-4640-8834-5253FA560CF7}" srcOrd="0" destOrd="0" presId="urn:microsoft.com/office/officeart/2005/8/layout/vList5"/>
    <dgm:cxn modelId="{F4F414E0-6F22-4C18-A7A5-0EAFCE7399FA}" type="presParOf" srcId="{BAA25DB3-33EA-4D7E-8179-07E9273D71EE}" destId="{87362A31-FD42-4761-AA67-1576E4ECEE67}" srcOrd="1" destOrd="0" presId="urn:microsoft.com/office/officeart/2005/8/layout/vList5"/>
    <dgm:cxn modelId="{D2BE19ED-2EA6-44F7-A284-5E53125FF5AF}" type="presParOf" srcId="{ADD3860E-B423-480A-A7F9-95A28F01847A}" destId="{3C97C839-9A16-454B-9FC8-D1FFEFC22F0C}" srcOrd="1" destOrd="0" presId="urn:microsoft.com/office/officeart/2005/8/layout/vList5"/>
    <dgm:cxn modelId="{52E0D42E-7B76-4080-966F-5EAD5096F9E6}" type="presParOf" srcId="{ADD3860E-B423-480A-A7F9-95A28F01847A}" destId="{304D32E1-8B81-4536-91DF-B0E977524EB9}" srcOrd="2" destOrd="0" presId="urn:microsoft.com/office/officeart/2005/8/layout/vList5"/>
    <dgm:cxn modelId="{1795BDFC-F008-414C-B3BB-4E20F4AF0BC5}" type="presParOf" srcId="{304D32E1-8B81-4536-91DF-B0E977524EB9}" destId="{82BC434E-1AF3-4D33-8627-FD588A8E8895}" srcOrd="0" destOrd="0" presId="urn:microsoft.com/office/officeart/2005/8/layout/vList5"/>
    <dgm:cxn modelId="{F962C37E-9E02-4669-AF88-F6D40F9BCF5F}" type="presParOf" srcId="{304D32E1-8B81-4536-91DF-B0E977524EB9}" destId="{ACA391F6-A951-43CF-820C-ADE1CDAA9C7C}" srcOrd="1" destOrd="0" presId="urn:microsoft.com/office/officeart/2005/8/layout/vList5"/>
    <dgm:cxn modelId="{36B4AFC7-859A-48B3-816A-4DA57BC78B18}" type="presParOf" srcId="{ADD3860E-B423-480A-A7F9-95A28F01847A}" destId="{9A610FE5-5785-4C89-8FA9-73C55927F172}" srcOrd="3" destOrd="0" presId="urn:microsoft.com/office/officeart/2005/8/layout/vList5"/>
    <dgm:cxn modelId="{59B49FAE-ADB2-407C-A835-0AB968474DDD}" type="presParOf" srcId="{ADD3860E-B423-480A-A7F9-95A28F01847A}" destId="{54070FC4-23E0-41BB-A81A-6AA57D5406AF}" srcOrd="4" destOrd="0" presId="urn:microsoft.com/office/officeart/2005/8/layout/vList5"/>
    <dgm:cxn modelId="{CFE56159-A45C-4B00-9695-A707B22C9E83}" type="presParOf" srcId="{54070FC4-23E0-41BB-A81A-6AA57D5406AF}" destId="{D3A47946-46FF-4DD6-926D-BB81042FA5CE}" srcOrd="0" destOrd="0" presId="urn:microsoft.com/office/officeart/2005/8/layout/vList5"/>
    <dgm:cxn modelId="{53EBB8C4-2558-487F-A1C3-5058EE69F14A}" type="presParOf" srcId="{54070FC4-23E0-41BB-A81A-6AA57D5406AF}" destId="{DAFC53B8-ECDC-4F94-929F-AF652D4C8A38}"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5983A79-5036-4647-8E50-77E945FBEF9C}"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17A8D316-F914-4E87-A064-035D442710F4}">
      <dgm:prSet phldrT="[Text]" custT="1">
        <dgm:style>
          <a:lnRef idx="0">
            <a:scrgbClr r="0" g="0" b="0"/>
          </a:lnRef>
          <a:fillRef idx="0">
            <a:scrgbClr r="0" g="0" b="0"/>
          </a:fillRef>
          <a:effectRef idx="0">
            <a:scrgbClr r="0" g="0" b="0"/>
          </a:effectRef>
          <a:fontRef idx="minor">
            <a:schemeClr val="lt1"/>
          </a:fontRef>
        </dgm:style>
      </dgm:prSet>
      <dgm:spPr>
        <a:solidFill>
          <a:srgbClr val="5B9BD5">
            <a:lumMod val="60000"/>
            <a:lumOff val="40000"/>
          </a:srgbClr>
        </a:solidFill>
        <a:ln w="12700" cap="flat" cmpd="sng" algn="ctr">
          <a:solidFill>
            <a:prstClr val="white">
              <a:hueOff val="0"/>
              <a:satOff val="0"/>
              <a:lumOff val="0"/>
              <a:alphaOff val="0"/>
            </a:prstClr>
          </a:solidFill>
          <a:prstDash val="solid"/>
          <a:miter lim="800000"/>
        </a:ln>
        <a:effectLst/>
      </dgm:spPr>
      <dgm:t>
        <a:bodyPr spcFirstLastPara="0" vert="horz" wrap="square" lIns="76200" tIns="38100" rIns="76200" bIns="38100" numCol="1" spcCol="1270" anchor="ctr" anchorCtr="0"/>
        <a:lstStyle/>
        <a:p>
          <a:pPr marL="0" lvl="0" indent="0" algn="ctr" defTabSz="622300">
            <a:lnSpc>
              <a:spcPct val="90000"/>
            </a:lnSpc>
            <a:spcBef>
              <a:spcPct val="0"/>
            </a:spcBef>
            <a:spcAft>
              <a:spcPct val="35000"/>
            </a:spcAft>
            <a:buFont typeface="+mj-lt"/>
            <a:buNone/>
          </a:pPr>
          <a:r>
            <a:rPr lang="ar-KW" sz="1400" kern="1200" dirty="0">
              <a:solidFill>
                <a:schemeClr val="tx1"/>
              </a:solidFill>
              <a:latin typeface="Calibri" panose="020F0502020204030204"/>
              <a:ea typeface="+mn-ea"/>
              <a:cs typeface="mohammad bold art 1" pitchFamily="2" charset="-78"/>
            </a:rPr>
            <a:t>أن يكون مسجلاً لدى وكالة مقاصة، على أن تخطر وكالة المقاصة الهيئة بقائمة المسجلين.</a:t>
          </a:r>
          <a:endParaRPr lang="en-US" sz="1400" kern="1200" dirty="0">
            <a:solidFill>
              <a:schemeClr val="tx1"/>
            </a:solidFill>
            <a:latin typeface="Calibri" panose="020F0502020204030204"/>
            <a:ea typeface="+mn-ea"/>
            <a:cs typeface="mohammad bold art 1" pitchFamily="2" charset="-78"/>
          </a:endParaRPr>
        </a:p>
      </dgm:t>
    </dgm:pt>
    <dgm:pt modelId="{D7BDE49C-83BE-4978-AD38-71E9F3A274ED}" type="parTrans" cxnId="{01FDA0CF-4FC4-47D1-943D-439E43A1BAE3}">
      <dgm:prSet/>
      <dgm:spPr/>
      <dgm:t>
        <a:bodyPr/>
        <a:lstStyle/>
        <a:p>
          <a:endParaRPr lang="en-US"/>
        </a:p>
      </dgm:t>
    </dgm:pt>
    <dgm:pt modelId="{7761F68F-2402-41F5-89FB-10543EBC7BD7}" type="sibTrans" cxnId="{01FDA0CF-4FC4-47D1-943D-439E43A1BAE3}">
      <dgm:prSet/>
      <dgm:spPr/>
      <dgm:t>
        <a:bodyPr/>
        <a:lstStyle/>
        <a:p>
          <a:endParaRPr lang="en-US"/>
        </a:p>
      </dgm:t>
    </dgm:pt>
    <dgm:pt modelId="{EBF08CF7-61F9-4B54-BE70-53BF17E35AC2}">
      <dgm:prSet phldrT="[Text]" custT="1"/>
      <dgm:spPr>
        <a:solidFill>
          <a:srgbClr val="5B9BD5">
            <a:lumMod val="60000"/>
            <a:lumOff val="40000"/>
          </a:srgbClr>
        </a:solidFill>
        <a:ln w="12700" cap="flat" cmpd="sng" algn="ctr">
          <a:solidFill>
            <a:prstClr val="white">
              <a:hueOff val="0"/>
              <a:satOff val="0"/>
              <a:lumOff val="0"/>
              <a:alphaOff val="0"/>
            </a:prstClr>
          </a:solidFill>
          <a:prstDash val="solid"/>
          <a:miter lim="800000"/>
        </a:ln>
        <a:effectLst/>
      </dgm:spPr>
      <dgm:t>
        <a:bodyPr spcFirstLastPara="0" vert="horz" wrap="square" lIns="76200" tIns="38100" rIns="76200" bIns="38100" numCol="1" spcCol="1270" anchor="ctr" anchorCtr="0"/>
        <a:lstStyle/>
        <a:p>
          <a:pPr marL="0" lvl="0" indent="0" algn="ctr" defTabSz="622300">
            <a:lnSpc>
              <a:spcPct val="90000"/>
            </a:lnSpc>
            <a:spcBef>
              <a:spcPct val="0"/>
            </a:spcBef>
            <a:spcAft>
              <a:spcPct val="35000"/>
            </a:spcAft>
            <a:buFont typeface="+mj-lt"/>
            <a:buNone/>
          </a:pPr>
          <a:r>
            <a:rPr lang="ar-KW" sz="1400" kern="1200" dirty="0">
              <a:solidFill>
                <a:schemeClr val="tx1"/>
              </a:solidFill>
              <a:latin typeface="Calibri" panose="020F0502020204030204"/>
              <a:ea typeface="+mn-ea"/>
              <a:cs typeface="mohammad bold art 1" pitchFamily="2" charset="-78"/>
            </a:rPr>
            <a:t>أن يكون مقدم الخدمة شخص مرخص له من قبل الهيئة لممارسة نشاط مدير محفظة الاستثمار.</a:t>
          </a:r>
          <a:endParaRPr lang="en-US" sz="1400" kern="1200" dirty="0">
            <a:solidFill>
              <a:schemeClr val="tx1"/>
            </a:solidFill>
            <a:latin typeface="Calibri" panose="020F0502020204030204"/>
            <a:ea typeface="+mn-ea"/>
            <a:cs typeface="mohammad bold art 1" pitchFamily="2" charset="-78"/>
          </a:endParaRPr>
        </a:p>
      </dgm:t>
    </dgm:pt>
    <dgm:pt modelId="{56806543-F492-4614-8858-F1F8B529AF2D}" type="parTrans" cxnId="{8778D795-BA60-49AD-9F47-A09A9E25AD95}">
      <dgm:prSet/>
      <dgm:spPr/>
      <dgm:t>
        <a:bodyPr/>
        <a:lstStyle/>
        <a:p>
          <a:endParaRPr lang="en-US"/>
        </a:p>
      </dgm:t>
    </dgm:pt>
    <dgm:pt modelId="{FF9D15B4-3013-4F52-BBAD-9F6F79B1BD68}" type="sibTrans" cxnId="{8778D795-BA60-49AD-9F47-A09A9E25AD95}">
      <dgm:prSet/>
      <dgm:spPr/>
      <dgm:t>
        <a:bodyPr/>
        <a:lstStyle/>
        <a:p>
          <a:endParaRPr lang="en-US"/>
        </a:p>
      </dgm:t>
    </dgm:pt>
    <dgm:pt modelId="{B6CCDE33-7771-4FC9-995B-7BFF88ECE26E}">
      <dgm:prSet phldrT="[Text]"/>
      <dgm:spPr>
        <a:solidFill>
          <a:srgbClr val="5B9BD5">
            <a:lumMod val="60000"/>
            <a:lumOff val="40000"/>
          </a:srgbClr>
        </a:solidFill>
        <a:ln w="12700" cap="flat" cmpd="sng" algn="ctr">
          <a:solidFill>
            <a:prstClr val="white">
              <a:hueOff val="0"/>
              <a:satOff val="0"/>
              <a:lumOff val="0"/>
              <a:alphaOff val="0"/>
            </a:prstClr>
          </a:solidFill>
          <a:prstDash val="solid"/>
          <a:miter lim="800000"/>
        </a:ln>
        <a:effectLst/>
      </dgm:spPr>
      <dgm:t>
        <a:bodyPr spcFirstLastPara="0" vert="horz" wrap="square" lIns="76200" tIns="38100" rIns="76200" bIns="38100" numCol="1" spcCol="1270" anchor="ctr" anchorCtr="0"/>
        <a:lstStyle/>
        <a:p>
          <a:pPr>
            <a:buFont typeface="+mj-lt"/>
            <a:buAutoNum type="arabicPeriod"/>
          </a:pPr>
          <a:r>
            <a:rPr lang="ar-KW" dirty="0">
              <a:solidFill>
                <a:schemeClr val="tx1"/>
              </a:solidFill>
              <a:cs typeface="mohammad bold art 1" pitchFamily="2" charset="-78"/>
            </a:rPr>
            <a:t>أن يتوافر لدى مقدم خدمة التداول بالهامش الموارد المالية اللازمة لتقديم الخدمة، مع مراعاة تعليمات كفاية رأس المال الواردة في الكتاب السابع عشر من اللائحة التنفيذية. </a:t>
          </a:r>
          <a:endParaRPr lang="en-US" dirty="0">
            <a:solidFill>
              <a:schemeClr val="tx1"/>
            </a:solidFill>
            <a:cs typeface="mohammad bold art 1" pitchFamily="2" charset="-78"/>
          </a:endParaRPr>
        </a:p>
      </dgm:t>
    </dgm:pt>
    <dgm:pt modelId="{F2E0E0CA-8C18-45F0-8780-5698B96BEB48}" type="parTrans" cxnId="{9671110F-75B4-4862-AD45-50D69BC75787}">
      <dgm:prSet/>
      <dgm:spPr/>
      <dgm:t>
        <a:bodyPr/>
        <a:lstStyle/>
        <a:p>
          <a:endParaRPr lang="en-US"/>
        </a:p>
      </dgm:t>
    </dgm:pt>
    <dgm:pt modelId="{C14F507D-E048-4A5B-956A-8EDCC515B0C7}" type="sibTrans" cxnId="{9671110F-75B4-4862-AD45-50D69BC75787}">
      <dgm:prSet/>
      <dgm:spPr/>
      <dgm:t>
        <a:bodyPr/>
        <a:lstStyle/>
        <a:p>
          <a:endParaRPr lang="en-US"/>
        </a:p>
      </dgm:t>
    </dgm:pt>
    <dgm:pt modelId="{0BD3EB38-37E5-413B-9E54-41FE8B3B4B42}">
      <dgm:prSet phldrT="[Text]" custT="1"/>
      <dgm:spPr>
        <a:solidFill>
          <a:srgbClr val="5B9BD5">
            <a:lumMod val="60000"/>
            <a:lumOff val="40000"/>
          </a:srgbClr>
        </a:solidFill>
        <a:ln w="12700" cap="flat" cmpd="sng" algn="ctr">
          <a:solidFill>
            <a:prstClr val="white">
              <a:hueOff val="0"/>
              <a:satOff val="0"/>
              <a:lumOff val="0"/>
              <a:alphaOff val="0"/>
            </a:prstClr>
          </a:solidFill>
          <a:prstDash val="solid"/>
          <a:miter lim="800000"/>
        </a:ln>
        <a:effectLst/>
      </dgm:spPr>
      <dgm:t>
        <a:bodyPr spcFirstLastPara="0" vert="horz" wrap="square" lIns="76200" tIns="38100" rIns="76200" bIns="38100" numCol="1" spcCol="1270" anchor="ctr" anchorCtr="0"/>
        <a:lstStyle/>
        <a:p>
          <a:pPr marL="0" lvl="0" indent="0" algn="ctr" defTabSz="622300">
            <a:lnSpc>
              <a:spcPct val="90000"/>
            </a:lnSpc>
            <a:spcBef>
              <a:spcPct val="0"/>
            </a:spcBef>
            <a:spcAft>
              <a:spcPct val="35000"/>
            </a:spcAft>
            <a:buFont typeface="+mj-lt"/>
            <a:buNone/>
          </a:pPr>
          <a:r>
            <a:rPr lang="ar-KW" sz="1400" kern="1200" dirty="0">
              <a:solidFill>
                <a:prstClr val="black"/>
              </a:solidFill>
              <a:latin typeface="Calibri" panose="020F0502020204030204"/>
              <a:ea typeface="+mn-ea"/>
              <a:cs typeface="mohammad bold art 1" pitchFamily="2" charset="-78"/>
            </a:rPr>
            <a:t>أن يتوفر لدى مقدم خدمة التداول بالهامش الخبرات الإدارية والتقنية والنظم والسياسات والإجراءات التشغيلية الكافية لمزاولة خدمة التداول بالهامش.</a:t>
          </a:r>
          <a:endParaRPr lang="en-US" sz="1400" kern="1200" dirty="0">
            <a:solidFill>
              <a:prstClr val="black"/>
            </a:solidFill>
            <a:latin typeface="Calibri" panose="020F0502020204030204"/>
            <a:ea typeface="+mn-ea"/>
            <a:cs typeface="mohammad bold art 1" pitchFamily="2" charset="-78"/>
          </a:endParaRPr>
        </a:p>
      </dgm:t>
    </dgm:pt>
    <dgm:pt modelId="{BFF9E66D-986E-48BA-8970-0C31EAD94FDE}" type="parTrans" cxnId="{ECA8D20A-0B3E-4174-903B-D7D861D6F81A}">
      <dgm:prSet/>
      <dgm:spPr/>
      <dgm:t>
        <a:bodyPr/>
        <a:lstStyle/>
        <a:p>
          <a:endParaRPr lang="en-US"/>
        </a:p>
      </dgm:t>
    </dgm:pt>
    <dgm:pt modelId="{5D91EFC5-C728-474B-B293-C8FE81A4406A}" type="sibTrans" cxnId="{ECA8D20A-0B3E-4174-903B-D7D861D6F81A}">
      <dgm:prSet/>
      <dgm:spPr/>
      <dgm:t>
        <a:bodyPr/>
        <a:lstStyle/>
        <a:p>
          <a:endParaRPr lang="en-US"/>
        </a:p>
      </dgm:t>
    </dgm:pt>
    <dgm:pt modelId="{B9243048-D6C2-4B89-965B-FF61FA07C0A0}">
      <dgm:prSet phldrT="[Text]" custT="1"/>
      <dgm:spPr>
        <a:solidFill>
          <a:srgbClr val="5B9BD5">
            <a:lumMod val="60000"/>
            <a:lumOff val="40000"/>
          </a:srgbClr>
        </a:solidFill>
        <a:ln w="12700" cap="flat" cmpd="sng" algn="ctr">
          <a:solidFill>
            <a:prstClr val="white">
              <a:hueOff val="0"/>
              <a:satOff val="0"/>
              <a:lumOff val="0"/>
              <a:alphaOff val="0"/>
            </a:prstClr>
          </a:solidFill>
          <a:prstDash val="solid"/>
          <a:miter lim="800000"/>
        </a:ln>
        <a:effectLst/>
      </dgm:spPr>
      <dgm:t>
        <a:bodyPr spcFirstLastPara="0" vert="horz" wrap="square" lIns="76200" tIns="38100" rIns="76200" bIns="38100" numCol="1" spcCol="1270" anchor="ctr" anchorCtr="0"/>
        <a:lstStyle/>
        <a:p>
          <a:pPr marL="0" lvl="0" indent="0" algn="ctr" defTabSz="622300">
            <a:lnSpc>
              <a:spcPct val="90000"/>
            </a:lnSpc>
            <a:spcBef>
              <a:spcPct val="0"/>
            </a:spcBef>
            <a:spcAft>
              <a:spcPct val="35000"/>
            </a:spcAft>
            <a:buFont typeface="+mj-lt"/>
            <a:buNone/>
          </a:pPr>
          <a:r>
            <a:rPr lang="ar-KW" sz="1400" kern="1200" dirty="0">
              <a:solidFill>
                <a:prstClr val="black"/>
              </a:solidFill>
              <a:latin typeface="Calibri" panose="020F0502020204030204"/>
              <a:ea typeface="+mn-ea"/>
              <a:cs typeface="mohammad bold art 1" pitchFamily="2" charset="-78"/>
            </a:rPr>
            <a:t>أيــة متطلبات أو شروط أو ضوابط تراها الهيئة. </a:t>
          </a:r>
          <a:endParaRPr lang="en-US" sz="1400" kern="1200" dirty="0">
            <a:solidFill>
              <a:prstClr val="black"/>
            </a:solidFill>
            <a:latin typeface="Calibri" panose="020F0502020204030204"/>
            <a:ea typeface="+mn-ea"/>
            <a:cs typeface="mohammad bold art 1" pitchFamily="2" charset="-78"/>
          </a:endParaRPr>
        </a:p>
      </dgm:t>
    </dgm:pt>
    <dgm:pt modelId="{864E7A51-FFBB-455A-81E0-0B3FA4BF1D83}" type="parTrans" cxnId="{0B67C328-8246-4C37-9E9C-2A1C508A5653}">
      <dgm:prSet/>
      <dgm:spPr/>
      <dgm:t>
        <a:bodyPr/>
        <a:lstStyle/>
        <a:p>
          <a:endParaRPr lang="en-US"/>
        </a:p>
      </dgm:t>
    </dgm:pt>
    <dgm:pt modelId="{1EB2B114-B00F-4A98-985C-C2940D9905D4}" type="sibTrans" cxnId="{0B67C328-8246-4C37-9E9C-2A1C508A5653}">
      <dgm:prSet/>
      <dgm:spPr/>
      <dgm:t>
        <a:bodyPr/>
        <a:lstStyle/>
        <a:p>
          <a:endParaRPr lang="en-US"/>
        </a:p>
      </dgm:t>
    </dgm:pt>
    <dgm:pt modelId="{5F7E13B9-92E4-423A-A351-FFFC903C0CBA}" type="pres">
      <dgm:prSet presAssocID="{55983A79-5036-4647-8E50-77E945FBEF9C}" presName="diagram" presStyleCnt="0">
        <dgm:presLayoutVars>
          <dgm:dir val="rev"/>
          <dgm:resizeHandles val="exact"/>
        </dgm:presLayoutVars>
      </dgm:prSet>
      <dgm:spPr/>
    </dgm:pt>
    <dgm:pt modelId="{B47C9903-EC37-48B4-92D4-573741C1750A}" type="pres">
      <dgm:prSet presAssocID="{17A8D316-F914-4E87-A064-035D442710F4}" presName="node" presStyleLbl="node1" presStyleIdx="0" presStyleCnt="5" custLinFactNeighborX="-9437" custLinFactNeighborY="-116">
        <dgm:presLayoutVars>
          <dgm:bulletEnabled val="1"/>
        </dgm:presLayoutVars>
      </dgm:prSet>
      <dgm:spPr>
        <a:xfrm>
          <a:off x="6175841" y="769592"/>
          <a:ext cx="2933013" cy="1759808"/>
        </a:xfrm>
        <a:prstGeom prst="flowChartAlternateProcess">
          <a:avLst/>
        </a:prstGeom>
      </dgm:spPr>
    </dgm:pt>
    <dgm:pt modelId="{BB86B333-789C-4BC1-A8BD-AA8A528DE8C6}" type="pres">
      <dgm:prSet presAssocID="{7761F68F-2402-41F5-89FB-10543EBC7BD7}" presName="sibTrans" presStyleCnt="0"/>
      <dgm:spPr/>
    </dgm:pt>
    <dgm:pt modelId="{4F75DB0E-DE99-453E-A354-E13379BB9150}" type="pres">
      <dgm:prSet presAssocID="{EBF08CF7-61F9-4B54-BE70-53BF17E35AC2}" presName="node" presStyleLbl="node1" presStyleIdx="1" presStyleCnt="5" custLinFactNeighborX="-5561" custLinFactNeighborY="-116">
        <dgm:presLayoutVars>
          <dgm:bulletEnabled val="1"/>
        </dgm:presLayoutVars>
      </dgm:prSet>
      <dgm:spPr>
        <a:xfrm>
          <a:off x="3063209" y="769592"/>
          <a:ext cx="2933013" cy="1759808"/>
        </a:xfrm>
        <a:prstGeom prst="flowChartAlternateProcess">
          <a:avLst/>
        </a:prstGeom>
      </dgm:spPr>
    </dgm:pt>
    <dgm:pt modelId="{2B0C6CB5-A6BF-4217-9380-DAE6D614A7F7}" type="pres">
      <dgm:prSet presAssocID="{FF9D15B4-3013-4F52-BBAD-9F6F79B1BD68}" presName="sibTrans" presStyleCnt="0"/>
      <dgm:spPr/>
    </dgm:pt>
    <dgm:pt modelId="{ADDC6BBE-CE5E-458E-A8DB-C28364FA9A02}" type="pres">
      <dgm:prSet presAssocID="{B6CCDE33-7771-4FC9-995B-7BFF88ECE26E}" presName="node" presStyleLbl="node1" presStyleIdx="2" presStyleCnt="5">
        <dgm:presLayoutVars>
          <dgm:bulletEnabled val="1"/>
        </dgm:presLayoutVars>
      </dgm:prSet>
      <dgm:spPr>
        <a:xfrm>
          <a:off x="0" y="771633"/>
          <a:ext cx="2933013" cy="1759808"/>
        </a:xfrm>
        <a:prstGeom prst="flowChartAlternateProcess">
          <a:avLst/>
        </a:prstGeom>
      </dgm:spPr>
    </dgm:pt>
    <dgm:pt modelId="{97D2633B-F486-4997-A349-58A6E1E05AEC}" type="pres">
      <dgm:prSet presAssocID="{C14F507D-E048-4A5B-956A-8EDCC515B0C7}" presName="sibTrans" presStyleCnt="0"/>
      <dgm:spPr/>
    </dgm:pt>
    <dgm:pt modelId="{01221AEF-AAF1-4F54-8DC9-9453C1CC7994}" type="pres">
      <dgm:prSet presAssocID="{0BD3EB38-37E5-413B-9E54-41FE8B3B4B42}" presName="node" presStyleLbl="node1" presStyleIdx="3" presStyleCnt="5" custLinFactNeighborX="-1919" custLinFactNeighborY="-1234">
        <dgm:presLayoutVars>
          <dgm:bulletEnabled val="1"/>
        </dgm:presLayoutVars>
      </dgm:prSet>
      <dgm:spPr>
        <a:xfrm>
          <a:off x="4900625" y="2819798"/>
          <a:ext cx="2933013" cy="1759808"/>
        </a:xfrm>
        <a:prstGeom prst="flowChartAlternateProcess">
          <a:avLst/>
        </a:prstGeom>
      </dgm:spPr>
    </dgm:pt>
    <dgm:pt modelId="{41114DD6-2E11-4A68-B9B7-442AC9B1721D}" type="pres">
      <dgm:prSet presAssocID="{5D91EFC5-C728-474B-B293-C8FE81A4406A}" presName="sibTrans" presStyleCnt="0"/>
      <dgm:spPr/>
    </dgm:pt>
    <dgm:pt modelId="{0C60E8A0-8DC8-4989-8B59-8A2256D42BD6}" type="pres">
      <dgm:prSet presAssocID="{B9243048-D6C2-4B89-965B-FF61FA07C0A0}" presName="node" presStyleLbl="node1" presStyleIdx="4" presStyleCnt="5" custLinFactNeighborX="-8657" custLinFactNeighborY="-843">
        <dgm:presLayoutVars>
          <dgm:bulletEnabled val="1"/>
        </dgm:presLayoutVars>
      </dgm:prSet>
      <dgm:spPr>
        <a:xfrm>
          <a:off x="1359246" y="2809907"/>
          <a:ext cx="2933013" cy="1759808"/>
        </a:xfrm>
        <a:prstGeom prst="flowChartAlternateProcess">
          <a:avLst/>
        </a:prstGeom>
      </dgm:spPr>
    </dgm:pt>
  </dgm:ptLst>
  <dgm:cxnLst>
    <dgm:cxn modelId="{ECA8D20A-0B3E-4174-903B-D7D861D6F81A}" srcId="{55983A79-5036-4647-8E50-77E945FBEF9C}" destId="{0BD3EB38-37E5-413B-9E54-41FE8B3B4B42}" srcOrd="3" destOrd="0" parTransId="{BFF9E66D-986E-48BA-8970-0C31EAD94FDE}" sibTransId="{5D91EFC5-C728-474B-B293-C8FE81A4406A}"/>
    <dgm:cxn modelId="{9671110F-75B4-4862-AD45-50D69BC75787}" srcId="{55983A79-5036-4647-8E50-77E945FBEF9C}" destId="{B6CCDE33-7771-4FC9-995B-7BFF88ECE26E}" srcOrd="2" destOrd="0" parTransId="{F2E0E0CA-8C18-45F0-8780-5698B96BEB48}" sibTransId="{C14F507D-E048-4A5B-956A-8EDCC515B0C7}"/>
    <dgm:cxn modelId="{DFE3C514-B46D-4A16-B1CD-1AAC3235A576}" type="presOf" srcId="{55983A79-5036-4647-8E50-77E945FBEF9C}" destId="{5F7E13B9-92E4-423A-A351-FFFC903C0CBA}" srcOrd="0" destOrd="0" presId="urn:microsoft.com/office/officeart/2005/8/layout/default"/>
    <dgm:cxn modelId="{0B67C328-8246-4C37-9E9C-2A1C508A5653}" srcId="{55983A79-5036-4647-8E50-77E945FBEF9C}" destId="{B9243048-D6C2-4B89-965B-FF61FA07C0A0}" srcOrd="4" destOrd="0" parTransId="{864E7A51-FFBB-455A-81E0-0B3FA4BF1D83}" sibTransId="{1EB2B114-B00F-4A98-985C-C2940D9905D4}"/>
    <dgm:cxn modelId="{34762F32-67B3-44AF-A405-B40B119516F6}" type="presOf" srcId="{17A8D316-F914-4E87-A064-035D442710F4}" destId="{B47C9903-EC37-48B4-92D4-573741C1750A}" srcOrd="0" destOrd="0" presId="urn:microsoft.com/office/officeart/2005/8/layout/default"/>
    <dgm:cxn modelId="{50C69B52-1EF8-48C8-B2DC-00457788AF5B}" type="presOf" srcId="{0BD3EB38-37E5-413B-9E54-41FE8B3B4B42}" destId="{01221AEF-AAF1-4F54-8DC9-9453C1CC7994}" srcOrd="0" destOrd="0" presId="urn:microsoft.com/office/officeart/2005/8/layout/default"/>
    <dgm:cxn modelId="{B9847E8A-915D-4B3C-A342-473A6C1EFBCF}" type="presOf" srcId="{B6CCDE33-7771-4FC9-995B-7BFF88ECE26E}" destId="{ADDC6BBE-CE5E-458E-A8DB-C28364FA9A02}" srcOrd="0" destOrd="0" presId="urn:microsoft.com/office/officeart/2005/8/layout/default"/>
    <dgm:cxn modelId="{D9CE828D-7063-4237-B363-D42C2F1B3BE0}" type="presOf" srcId="{EBF08CF7-61F9-4B54-BE70-53BF17E35AC2}" destId="{4F75DB0E-DE99-453E-A354-E13379BB9150}" srcOrd="0" destOrd="0" presId="urn:microsoft.com/office/officeart/2005/8/layout/default"/>
    <dgm:cxn modelId="{8778D795-BA60-49AD-9F47-A09A9E25AD95}" srcId="{55983A79-5036-4647-8E50-77E945FBEF9C}" destId="{EBF08CF7-61F9-4B54-BE70-53BF17E35AC2}" srcOrd="1" destOrd="0" parTransId="{56806543-F492-4614-8858-F1F8B529AF2D}" sibTransId="{FF9D15B4-3013-4F52-BBAD-9F6F79B1BD68}"/>
    <dgm:cxn modelId="{01FDA0CF-4FC4-47D1-943D-439E43A1BAE3}" srcId="{55983A79-5036-4647-8E50-77E945FBEF9C}" destId="{17A8D316-F914-4E87-A064-035D442710F4}" srcOrd="0" destOrd="0" parTransId="{D7BDE49C-83BE-4978-AD38-71E9F3A274ED}" sibTransId="{7761F68F-2402-41F5-89FB-10543EBC7BD7}"/>
    <dgm:cxn modelId="{413734DC-EEB2-4927-82AC-C0BDCA0BFF0E}" type="presOf" srcId="{B9243048-D6C2-4B89-965B-FF61FA07C0A0}" destId="{0C60E8A0-8DC8-4989-8B59-8A2256D42BD6}" srcOrd="0" destOrd="0" presId="urn:microsoft.com/office/officeart/2005/8/layout/default"/>
    <dgm:cxn modelId="{F9BBD889-BEEF-4E8F-8B4C-43F7410B920F}" type="presParOf" srcId="{5F7E13B9-92E4-423A-A351-FFFC903C0CBA}" destId="{B47C9903-EC37-48B4-92D4-573741C1750A}" srcOrd="0" destOrd="0" presId="urn:microsoft.com/office/officeart/2005/8/layout/default"/>
    <dgm:cxn modelId="{18A59DE9-764C-43DD-993B-3F24ECD3F13E}" type="presParOf" srcId="{5F7E13B9-92E4-423A-A351-FFFC903C0CBA}" destId="{BB86B333-789C-4BC1-A8BD-AA8A528DE8C6}" srcOrd="1" destOrd="0" presId="urn:microsoft.com/office/officeart/2005/8/layout/default"/>
    <dgm:cxn modelId="{6DBAEED8-118E-45E6-963B-C9A9873808F2}" type="presParOf" srcId="{5F7E13B9-92E4-423A-A351-FFFC903C0CBA}" destId="{4F75DB0E-DE99-453E-A354-E13379BB9150}" srcOrd="2" destOrd="0" presId="urn:microsoft.com/office/officeart/2005/8/layout/default"/>
    <dgm:cxn modelId="{AEB7D66F-25B8-4D03-A4E4-B6C0511EDC18}" type="presParOf" srcId="{5F7E13B9-92E4-423A-A351-FFFC903C0CBA}" destId="{2B0C6CB5-A6BF-4217-9380-DAE6D614A7F7}" srcOrd="3" destOrd="0" presId="urn:microsoft.com/office/officeart/2005/8/layout/default"/>
    <dgm:cxn modelId="{B6F92B74-B664-44AF-9775-E2D7FF970299}" type="presParOf" srcId="{5F7E13B9-92E4-423A-A351-FFFC903C0CBA}" destId="{ADDC6BBE-CE5E-458E-A8DB-C28364FA9A02}" srcOrd="4" destOrd="0" presId="urn:microsoft.com/office/officeart/2005/8/layout/default"/>
    <dgm:cxn modelId="{8A0E31B6-637C-4A23-AF5B-F8D0844FA5B2}" type="presParOf" srcId="{5F7E13B9-92E4-423A-A351-FFFC903C0CBA}" destId="{97D2633B-F486-4997-A349-58A6E1E05AEC}" srcOrd="5" destOrd="0" presId="urn:microsoft.com/office/officeart/2005/8/layout/default"/>
    <dgm:cxn modelId="{4A35A8E7-8DC3-4971-AE70-F009234613E2}" type="presParOf" srcId="{5F7E13B9-92E4-423A-A351-FFFC903C0CBA}" destId="{01221AEF-AAF1-4F54-8DC9-9453C1CC7994}" srcOrd="6" destOrd="0" presId="urn:microsoft.com/office/officeart/2005/8/layout/default"/>
    <dgm:cxn modelId="{4B0FC10E-F380-4C24-9E4C-8127E3D438FA}" type="presParOf" srcId="{5F7E13B9-92E4-423A-A351-FFFC903C0CBA}" destId="{41114DD6-2E11-4A68-B9B7-442AC9B1721D}" srcOrd="7" destOrd="0" presId="urn:microsoft.com/office/officeart/2005/8/layout/default"/>
    <dgm:cxn modelId="{350937B2-43BB-4E02-9D4B-9DA5DF8B38A8}" type="presParOf" srcId="{5F7E13B9-92E4-423A-A351-FFFC903C0CBA}" destId="{0C60E8A0-8DC8-4989-8B59-8A2256D42BD6}" srcOrd="8" destOrd="0" presId="urn:microsoft.com/office/officeart/2005/8/layout/default"/>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5983A79-5036-4647-8E50-77E945FBEF9C}"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17A8D316-F914-4E87-A064-035D442710F4}">
      <dgm:prSet phldrT="[Text]" custT="1">
        <dgm:style>
          <a:lnRef idx="0">
            <a:scrgbClr r="0" g="0" b="0"/>
          </a:lnRef>
          <a:fillRef idx="0">
            <a:scrgbClr r="0" g="0" b="0"/>
          </a:fillRef>
          <a:effectRef idx="0">
            <a:scrgbClr r="0" g="0" b="0"/>
          </a:effectRef>
          <a:fontRef idx="minor">
            <a:schemeClr val="lt1"/>
          </a:fontRef>
        </dgm:style>
      </dgm:prSet>
      <dgm:spPr>
        <a:solidFill>
          <a:srgbClr val="5B9BD5">
            <a:lumMod val="60000"/>
            <a:lumOff val="40000"/>
          </a:srgbClr>
        </a:solidFill>
        <a:ln w="12700" cap="flat" cmpd="sng" algn="ctr">
          <a:solidFill>
            <a:prstClr val="white">
              <a:hueOff val="0"/>
              <a:satOff val="0"/>
              <a:lumOff val="0"/>
              <a:alphaOff val="0"/>
            </a:prstClr>
          </a:solidFill>
          <a:prstDash val="solid"/>
          <a:miter lim="800000"/>
        </a:ln>
        <a:effectLst/>
      </dgm:spPr>
      <dgm:t>
        <a:bodyPr spcFirstLastPara="0" vert="horz" wrap="square" lIns="76200" tIns="38100" rIns="76200" bIns="38100" numCol="1" spcCol="1270" anchor="ctr" anchorCtr="0"/>
        <a:lstStyle/>
        <a:p>
          <a:pPr marL="0" lvl="0" indent="0" algn="ctr" defTabSz="622300">
            <a:lnSpc>
              <a:spcPct val="90000"/>
            </a:lnSpc>
            <a:spcBef>
              <a:spcPct val="0"/>
            </a:spcBef>
            <a:spcAft>
              <a:spcPct val="35000"/>
            </a:spcAft>
            <a:buFont typeface="+mj-lt"/>
            <a:buNone/>
          </a:pPr>
          <a:endParaRPr lang="en-US" sz="1400" kern="1200" dirty="0">
            <a:solidFill>
              <a:prstClr val="black"/>
            </a:solidFill>
            <a:latin typeface="Calibri" panose="020F0502020204030204"/>
            <a:ea typeface="+mn-ea"/>
            <a:cs typeface="mohammad bold art 1" pitchFamily="2" charset="-78"/>
          </a:endParaRPr>
        </a:p>
        <a:p>
          <a:pPr marL="0" lvl="0" indent="0" algn="ctr" defTabSz="622300">
            <a:lnSpc>
              <a:spcPct val="90000"/>
            </a:lnSpc>
            <a:spcBef>
              <a:spcPct val="0"/>
            </a:spcBef>
            <a:spcAft>
              <a:spcPct val="35000"/>
            </a:spcAft>
            <a:buFont typeface="+mj-lt"/>
            <a:buNone/>
          </a:pPr>
          <a:r>
            <a:rPr lang="ar-KW" sz="1200" kern="1200" dirty="0">
              <a:solidFill>
                <a:prstClr val="black"/>
              </a:solidFill>
              <a:latin typeface="Calibri" panose="020F0502020204030204"/>
              <a:ea typeface="+mn-ea"/>
              <a:cs typeface="mohammad bold art 1" pitchFamily="2" charset="-78"/>
            </a:rPr>
            <a:t>بياناً تعريفياً عن خدمة التداول بالهامش والمخاطر التي قد يتعرض لها العميل، ويدخل في ذلك</a:t>
          </a:r>
          <a:r>
            <a:rPr lang="ar-KW" sz="1400" kern="1200" dirty="0">
              <a:solidFill>
                <a:schemeClr val="tx1"/>
              </a:solidFill>
              <a:latin typeface="Calibri" panose="020F0502020204030204"/>
              <a:ea typeface="+mn-ea"/>
              <a:cs typeface="mohammad bold art 1" pitchFamily="2" charset="-78"/>
            </a:rPr>
            <a:t>: </a:t>
          </a:r>
          <a:endParaRPr lang="en-US" sz="1400" kern="1200" dirty="0">
            <a:solidFill>
              <a:schemeClr val="tx1"/>
            </a:solidFill>
            <a:latin typeface="Calibri" panose="020F0502020204030204"/>
            <a:ea typeface="+mn-ea"/>
            <a:cs typeface="mohammad bold art 1" pitchFamily="2" charset="-78"/>
          </a:endParaRPr>
        </a:p>
        <a:p>
          <a:pPr marL="0" lvl="0" indent="0" algn="ctr" defTabSz="622300">
            <a:lnSpc>
              <a:spcPct val="90000"/>
            </a:lnSpc>
            <a:spcBef>
              <a:spcPct val="0"/>
            </a:spcBef>
            <a:spcAft>
              <a:spcPct val="35000"/>
            </a:spcAft>
            <a:buFont typeface="+mj-lt"/>
            <a:buNone/>
          </a:pPr>
          <a:endParaRPr lang="en-US" sz="1400" kern="1200" dirty="0">
            <a:solidFill>
              <a:schemeClr val="tx1"/>
            </a:solidFill>
            <a:latin typeface="Calibri" panose="020F0502020204030204"/>
            <a:ea typeface="+mn-ea"/>
            <a:cs typeface="mohammad bold art 1" pitchFamily="2" charset="-78"/>
          </a:endParaRPr>
        </a:p>
      </dgm:t>
    </dgm:pt>
    <dgm:pt modelId="{D7BDE49C-83BE-4978-AD38-71E9F3A274ED}" type="parTrans" cxnId="{01FDA0CF-4FC4-47D1-943D-439E43A1BAE3}">
      <dgm:prSet/>
      <dgm:spPr/>
      <dgm:t>
        <a:bodyPr/>
        <a:lstStyle/>
        <a:p>
          <a:endParaRPr lang="en-US"/>
        </a:p>
      </dgm:t>
    </dgm:pt>
    <dgm:pt modelId="{7761F68F-2402-41F5-89FB-10543EBC7BD7}" type="sibTrans" cxnId="{01FDA0CF-4FC4-47D1-943D-439E43A1BAE3}">
      <dgm:prSet/>
      <dgm:spPr/>
      <dgm:t>
        <a:bodyPr/>
        <a:lstStyle/>
        <a:p>
          <a:endParaRPr lang="en-US"/>
        </a:p>
      </dgm:t>
    </dgm:pt>
    <dgm:pt modelId="{5F7E13B9-92E4-423A-A351-FFFC903C0CBA}" type="pres">
      <dgm:prSet presAssocID="{55983A79-5036-4647-8E50-77E945FBEF9C}" presName="diagram" presStyleCnt="0">
        <dgm:presLayoutVars>
          <dgm:dir val="rev"/>
          <dgm:resizeHandles val="exact"/>
        </dgm:presLayoutVars>
      </dgm:prSet>
      <dgm:spPr/>
    </dgm:pt>
    <dgm:pt modelId="{B47C9903-EC37-48B4-92D4-573741C1750A}" type="pres">
      <dgm:prSet presAssocID="{17A8D316-F914-4E87-A064-035D442710F4}" presName="node" presStyleLbl="node1" presStyleIdx="0" presStyleCnt="1" custScaleX="17983" custScaleY="27529" custLinFactNeighborX="36270" custLinFactNeighborY="-15211">
        <dgm:presLayoutVars>
          <dgm:bulletEnabled val="1"/>
        </dgm:presLayoutVars>
      </dgm:prSet>
      <dgm:spPr>
        <a:xfrm>
          <a:off x="6175841" y="769592"/>
          <a:ext cx="2933013" cy="1759808"/>
        </a:xfrm>
        <a:prstGeom prst="flowChartAlternateProcess">
          <a:avLst/>
        </a:prstGeom>
      </dgm:spPr>
    </dgm:pt>
  </dgm:ptLst>
  <dgm:cxnLst>
    <dgm:cxn modelId="{DFE3C514-B46D-4A16-B1CD-1AAC3235A576}" type="presOf" srcId="{55983A79-5036-4647-8E50-77E945FBEF9C}" destId="{5F7E13B9-92E4-423A-A351-FFFC903C0CBA}" srcOrd="0" destOrd="0" presId="urn:microsoft.com/office/officeart/2005/8/layout/default"/>
    <dgm:cxn modelId="{34762F32-67B3-44AF-A405-B40B119516F6}" type="presOf" srcId="{17A8D316-F914-4E87-A064-035D442710F4}" destId="{B47C9903-EC37-48B4-92D4-573741C1750A}" srcOrd="0" destOrd="0" presId="urn:microsoft.com/office/officeart/2005/8/layout/default"/>
    <dgm:cxn modelId="{01FDA0CF-4FC4-47D1-943D-439E43A1BAE3}" srcId="{55983A79-5036-4647-8E50-77E945FBEF9C}" destId="{17A8D316-F914-4E87-A064-035D442710F4}" srcOrd="0" destOrd="0" parTransId="{D7BDE49C-83BE-4978-AD38-71E9F3A274ED}" sibTransId="{7761F68F-2402-41F5-89FB-10543EBC7BD7}"/>
    <dgm:cxn modelId="{F9BBD889-BEEF-4E8F-8B4C-43F7410B920F}" type="presParOf" srcId="{5F7E13B9-92E4-423A-A351-FFFC903C0CBA}" destId="{B47C9903-EC37-48B4-92D4-573741C1750A}" srcOrd="0" destOrd="0" presId="urn:microsoft.com/office/officeart/2005/8/layout/default"/>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5983A79-5036-4647-8E50-77E945FBEF9C}"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EBF08CF7-61F9-4B54-BE70-53BF17E35AC2}">
      <dgm:prSet phldrT="[Text]" custT="1"/>
      <dgm:spPr>
        <a:solidFill>
          <a:srgbClr val="5B9BD5">
            <a:lumMod val="60000"/>
            <a:lumOff val="40000"/>
          </a:srgbClr>
        </a:solidFill>
        <a:ln w="12700" cap="flat" cmpd="sng" algn="ctr">
          <a:solidFill>
            <a:prstClr val="white">
              <a:hueOff val="0"/>
              <a:satOff val="0"/>
              <a:lumOff val="0"/>
              <a:alphaOff val="0"/>
            </a:prstClr>
          </a:solidFill>
          <a:prstDash val="solid"/>
          <a:miter lim="800000"/>
        </a:ln>
        <a:effectLst/>
      </dgm:spPr>
      <dgm:t>
        <a:bodyPr spcFirstLastPara="0" vert="horz" wrap="square" lIns="76200" tIns="38100" rIns="76200" bIns="38100" numCol="1" spcCol="1270" anchor="ctr" anchorCtr="0"/>
        <a:lstStyle/>
        <a:p>
          <a:pPr marL="0" lvl="0" indent="0" algn="ctr" defTabSz="622300">
            <a:lnSpc>
              <a:spcPct val="90000"/>
            </a:lnSpc>
            <a:spcBef>
              <a:spcPct val="0"/>
            </a:spcBef>
            <a:spcAft>
              <a:spcPct val="35000"/>
            </a:spcAft>
            <a:buFont typeface="+mj-lt"/>
            <a:buNone/>
          </a:pPr>
          <a:r>
            <a:rPr lang="ar-KW" sz="1200" kern="1200" dirty="0">
              <a:solidFill>
                <a:prstClr val="black"/>
              </a:solidFill>
              <a:latin typeface="Calibri" panose="020F0502020204030204"/>
              <a:ea typeface="+mn-ea"/>
              <a:cs typeface="mohammad bold art 1" pitchFamily="2" charset="-78"/>
            </a:rPr>
            <a:t>الشروط التي تنظم استحقاقات الأسهم بالنسبة للأوراق المالية المودعة في حساب التداول بالهامش.</a:t>
          </a:r>
          <a:endParaRPr lang="en-US" sz="1200" kern="1200" dirty="0">
            <a:solidFill>
              <a:prstClr val="black"/>
            </a:solidFill>
            <a:latin typeface="Calibri" panose="020F0502020204030204"/>
            <a:ea typeface="+mn-ea"/>
            <a:cs typeface="mohammad bold art 1" pitchFamily="2" charset="-78"/>
          </a:endParaRPr>
        </a:p>
      </dgm:t>
    </dgm:pt>
    <dgm:pt modelId="{56806543-F492-4614-8858-F1F8B529AF2D}" type="parTrans" cxnId="{8778D795-BA60-49AD-9F47-A09A9E25AD95}">
      <dgm:prSet/>
      <dgm:spPr/>
      <dgm:t>
        <a:bodyPr/>
        <a:lstStyle/>
        <a:p>
          <a:endParaRPr lang="en-US"/>
        </a:p>
      </dgm:t>
    </dgm:pt>
    <dgm:pt modelId="{FF9D15B4-3013-4F52-BBAD-9F6F79B1BD68}" type="sibTrans" cxnId="{8778D795-BA60-49AD-9F47-A09A9E25AD95}">
      <dgm:prSet/>
      <dgm:spPr/>
      <dgm:t>
        <a:bodyPr/>
        <a:lstStyle/>
        <a:p>
          <a:endParaRPr lang="en-US"/>
        </a:p>
      </dgm:t>
    </dgm:pt>
    <dgm:pt modelId="{B6CCDE33-7771-4FC9-995B-7BFF88ECE26E}">
      <dgm:prSet phldrT="[Text]" custT="1"/>
      <dgm:spPr>
        <a:solidFill>
          <a:srgbClr val="5B9BD5">
            <a:lumMod val="60000"/>
            <a:lumOff val="40000"/>
          </a:srgbClr>
        </a:solidFill>
        <a:ln w="12700" cap="flat" cmpd="sng" algn="ctr">
          <a:solidFill>
            <a:prstClr val="white">
              <a:hueOff val="0"/>
              <a:satOff val="0"/>
              <a:lumOff val="0"/>
              <a:alphaOff val="0"/>
            </a:prstClr>
          </a:solidFill>
          <a:prstDash val="solid"/>
          <a:miter lim="800000"/>
        </a:ln>
        <a:effectLst/>
      </dgm:spPr>
      <dgm:t>
        <a:bodyPr spcFirstLastPara="0" vert="horz" wrap="square" lIns="76200" tIns="38100" rIns="76200" bIns="38100" numCol="1" spcCol="1270" anchor="ctr" anchorCtr="0"/>
        <a:lstStyle/>
        <a:p>
          <a:pPr algn="ctr">
            <a:buFont typeface="+mj-lt"/>
            <a:buAutoNum type="arabicPeriod"/>
          </a:pPr>
          <a:r>
            <a:rPr lang="ar-KW" sz="1200" kern="1200" dirty="0">
              <a:solidFill>
                <a:prstClr val="black"/>
              </a:solidFill>
              <a:latin typeface="Calibri" panose="020F0502020204030204"/>
              <a:ea typeface="+mn-ea"/>
              <a:cs typeface="mohammad bold art 1" pitchFamily="2" charset="-78"/>
            </a:rPr>
            <a:t>مقدار المبالغ والعمولات والرسوم التي سيتقاضاها مقدم خدمة التداول بالهامش من عميله، على أن تكون الفائدة أو الربح على التمويل المقدم للعميل وفقاً لما يحدده بنك الكويت المركزي. </a:t>
          </a:r>
          <a:endParaRPr lang="en-US" sz="1200" kern="1200" dirty="0">
            <a:solidFill>
              <a:prstClr val="black"/>
            </a:solidFill>
            <a:latin typeface="Calibri" panose="020F0502020204030204"/>
            <a:ea typeface="+mn-ea"/>
            <a:cs typeface="mohammad bold art 1" pitchFamily="2" charset="-78"/>
          </a:endParaRPr>
        </a:p>
      </dgm:t>
    </dgm:pt>
    <dgm:pt modelId="{F2E0E0CA-8C18-45F0-8780-5698B96BEB48}" type="parTrans" cxnId="{9671110F-75B4-4862-AD45-50D69BC75787}">
      <dgm:prSet/>
      <dgm:spPr/>
      <dgm:t>
        <a:bodyPr/>
        <a:lstStyle/>
        <a:p>
          <a:endParaRPr lang="en-US"/>
        </a:p>
      </dgm:t>
    </dgm:pt>
    <dgm:pt modelId="{C14F507D-E048-4A5B-956A-8EDCC515B0C7}" type="sibTrans" cxnId="{9671110F-75B4-4862-AD45-50D69BC75787}">
      <dgm:prSet/>
      <dgm:spPr/>
      <dgm:t>
        <a:bodyPr/>
        <a:lstStyle/>
        <a:p>
          <a:endParaRPr lang="en-US"/>
        </a:p>
      </dgm:t>
    </dgm:pt>
    <dgm:pt modelId="{0BD3EB38-37E5-413B-9E54-41FE8B3B4B42}">
      <dgm:prSet phldrT="[Text]" custT="1"/>
      <dgm:spPr>
        <a:solidFill>
          <a:srgbClr val="5B9BD5">
            <a:lumMod val="60000"/>
            <a:lumOff val="40000"/>
          </a:srgbClr>
        </a:solidFill>
        <a:ln w="12700" cap="flat" cmpd="sng" algn="ctr">
          <a:solidFill>
            <a:prstClr val="white">
              <a:hueOff val="0"/>
              <a:satOff val="0"/>
              <a:lumOff val="0"/>
              <a:alphaOff val="0"/>
            </a:prstClr>
          </a:solidFill>
          <a:prstDash val="solid"/>
          <a:miter lim="800000"/>
        </a:ln>
        <a:effectLst/>
      </dgm:spPr>
      <dgm:t>
        <a:bodyPr spcFirstLastPara="0" vert="horz" wrap="square" lIns="76200" tIns="38100" rIns="76200" bIns="38100" numCol="1" spcCol="1270" anchor="ctr" anchorCtr="0"/>
        <a:lstStyle/>
        <a:p>
          <a:pPr marL="0" lvl="0" indent="0" algn="ctr" defTabSz="622300">
            <a:lnSpc>
              <a:spcPct val="90000"/>
            </a:lnSpc>
            <a:spcBef>
              <a:spcPct val="0"/>
            </a:spcBef>
            <a:spcAft>
              <a:spcPct val="35000"/>
            </a:spcAft>
            <a:buFont typeface="+mj-lt"/>
            <a:buNone/>
          </a:pPr>
          <a:r>
            <a:rPr lang="ar-KW" sz="1200" kern="1200" dirty="0">
              <a:solidFill>
                <a:prstClr val="black"/>
              </a:solidFill>
              <a:latin typeface="Calibri" panose="020F0502020204030204"/>
              <a:ea typeface="+mn-ea"/>
              <a:cs typeface="mohammad bold art 1" pitchFamily="2" charset="-78"/>
            </a:rPr>
            <a:t>بيان تفصيلي بالحقوق والالتزامات المترتبة على كل من العميل ومقدم خدمة التداول بالهامش. </a:t>
          </a:r>
          <a:endParaRPr lang="en-US" sz="1200" kern="1200" dirty="0">
            <a:solidFill>
              <a:prstClr val="black"/>
            </a:solidFill>
            <a:latin typeface="Calibri" panose="020F0502020204030204"/>
            <a:ea typeface="+mn-ea"/>
            <a:cs typeface="mohammad bold art 1" pitchFamily="2" charset="-78"/>
          </a:endParaRPr>
        </a:p>
      </dgm:t>
    </dgm:pt>
    <dgm:pt modelId="{BFF9E66D-986E-48BA-8970-0C31EAD94FDE}" type="parTrans" cxnId="{ECA8D20A-0B3E-4174-903B-D7D861D6F81A}">
      <dgm:prSet/>
      <dgm:spPr/>
      <dgm:t>
        <a:bodyPr/>
        <a:lstStyle/>
        <a:p>
          <a:endParaRPr lang="en-US"/>
        </a:p>
      </dgm:t>
    </dgm:pt>
    <dgm:pt modelId="{5D91EFC5-C728-474B-B293-C8FE81A4406A}" type="sibTrans" cxnId="{ECA8D20A-0B3E-4174-903B-D7D861D6F81A}">
      <dgm:prSet/>
      <dgm:spPr/>
      <dgm:t>
        <a:bodyPr/>
        <a:lstStyle/>
        <a:p>
          <a:endParaRPr lang="en-US"/>
        </a:p>
      </dgm:t>
    </dgm:pt>
    <dgm:pt modelId="{B9243048-D6C2-4B89-965B-FF61FA07C0A0}">
      <dgm:prSet phldrT="[Text]" custT="1"/>
      <dgm:spPr>
        <a:solidFill>
          <a:srgbClr val="5B9BD5">
            <a:lumMod val="60000"/>
            <a:lumOff val="40000"/>
          </a:srgbClr>
        </a:solidFill>
        <a:ln w="12700" cap="flat" cmpd="sng" algn="ctr">
          <a:solidFill>
            <a:prstClr val="white">
              <a:hueOff val="0"/>
              <a:satOff val="0"/>
              <a:lumOff val="0"/>
              <a:alphaOff val="0"/>
            </a:prstClr>
          </a:solidFill>
          <a:prstDash val="solid"/>
          <a:miter lim="800000"/>
        </a:ln>
        <a:effectLst/>
      </dgm:spPr>
      <dgm:t>
        <a:bodyPr spcFirstLastPara="0" vert="horz" wrap="square" lIns="76200" tIns="38100" rIns="76200" bIns="38100" numCol="1" spcCol="1270" anchor="ctr" anchorCtr="0"/>
        <a:lstStyle/>
        <a:p>
          <a:pPr marL="0" lvl="0" indent="0" algn="ctr" defTabSz="622300">
            <a:lnSpc>
              <a:spcPct val="90000"/>
            </a:lnSpc>
            <a:spcBef>
              <a:spcPct val="0"/>
            </a:spcBef>
            <a:spcAft>
              <a:spcPct val="35000"/>
            </a:spcAft>
            <a:buFont typeface="+mj-lt"/>
            <a:buNone/>
          </a:pPr>
          <a:r>
            <a:rPr lang="ar-KW" sz="1200" kern="1200" dirty="0">
              <a:solidFill>
                <a:prstClr val="black"/>
              </a:solidFill>
              <a:latin typeface="Calibri" panose="020F0502020204030204"/>
              <a:ea typeface="+mn-ea"/>
              <a:cs typeface="mohammad bold art 1" pitchFamily="2" charset="-78"/>
            </a:rPr>
            <a:t>تحديد نسبة الهامش الأولي وهامش الصيانة.</a:t>
          </a:r>
          <a:endParaRPr lang="en-US" sz="1200" kern="1200" dirty="0">
            <a:solidFill>
              <a:prstClr val="black"/>
            </a:solidFill>
            <a:latin typeface="Calibri" panose="020F0502020204030204"/>
            <a:ea typeface="+mn-ea"/>
            <a:cs typeface="mohammad bold art 1" pitchFamily="2" charset="-78"/>
          </a:endParaRPr>
        </a:p>
      </dgm:t>
    </dgm:pt>
    <dgm:pt modelId="{864E7A51-FFBB-455A-81E0-0B3FA4BF1D83}" type="parTrans" cxnId="{0B67C328-8246-4C37-9E9C-2A1C508A5653}">
      <dgm:prSet/>
      <dgm:spPr/>
      <dgm:t>
        <a:bodyPr/>
        <a:lstStyle/>
        <a:p>
          <a:endParaRPr lang="en-US"/>
        </a:p>
      </dgm:t>
    </dgm:pt>
    <dgm:pt modelId="{1EB2B114-B00F-4A98-985C-C2940D9905D4}" type="sibTrans" cxnId="{0B67C328-8246-4C37-9E9C-2A1C508A5653}">
      <dgm:prSet/>
      <dgm:spPr/>
      <dgm:t>
        <a:bodyPr/>
        <a:lstStyle/>
        <a:p>
          <a:endParaRPr lang="en-US"/>
        </a:p>
      </dgm:t>
    </dgm:pt>
    <dgm:pt modelId="{11AC436D-A5A9-4F22-91C2-1F8FA2803A85}">
      <dgm:prSet phldrT="[Text]" custT="1"/>
      <dgm:spPr>
        <a:solidFill>
          <a:srgbClr val="5B9BD5">
            <a:lumMod val="60000"/>
            <a:lumOff val="40000"/>
          </a:srgbClr>
        </a:solidFill>
        <a:ln w="12700" cap="flat" cmpd="sng" algn="ctr">
          <a:solidFill>
            <a:prstClr val="white">
              <a:hueOff val="0"/>
              <a:satOff val="0"/>
              <a:lumOff val="0"/>
              <a:alphaOff val="0"/>
            </a:prstClr>
          </a:solidFill>
          <a:prstDash val="solid"/>
          <a:miter lim="800000"/>
        </a:ln>
        <a:effectLst/>
      </dgm:spPr>
      <dgm:t>
        <a:bodyPr spcFirstLastPara="0" vert="horz" wrap="square" lIns="76200" tIns="38100" rIns="76200" bIns="38100" numCol="1" spcCol="1270" anchor="ctr" anchorCtr="0"/>
        <a:lstStyle/>
        <a:p>
          <a:pPr>
            <a:buFont typeface="+mj-lt"/>
            <a:buNone/>
          </a:pPr>
          <a:r>
            <a:rPr lang="ar-KW" sz="1200" kern="1200" dirty="0">
              <a:solidFill>
                <a:prstClr val="black"/>
              </a:solidFill>
              <a:latin typeface="Calibri" panose="020F0502020204030204"/>
              <a:ea typeface="+mn-ea"/>
              <a:cs typeface="mohammad bold art 1" pitchFamily="2" charset="-78"/>
            </a:rPr>
            <a:t>وسائل التواصل مع العميل لتزويده بالإخطارات والتقاري</a:t>
          </a:r>
          <a:r>
            <a:rPr lang="ar-KW" sz="1200" kern="1200" dirty="0">
              <a:solidFill>
                <a:schemeClr val="tx1"/>
              </a:solidFill>
              <a:latin typeface="Calibri" panose="020F0502020204030204"/>
              <a:ea typeface="+mn-ea"/>
              <a:cs typeface="mohammad bold art 1" pitchFamily="2" charset="-78"/>
            </a:rPr>
            <a:t>ر</a:t>
          </a:r>
          <a:r>
            <a:rPr lang="ar-KW" sz="1600" kern="1200" dirty="0">
              <a:solidFill>
                <a:schemeClr val="tx1"/>
              </a:solidFill>
            </a:rPr>
            <a:t>.</a:t>
          </a:r>
          <a:endParaRPr lang="en-US" sz="1600" kern="1200" dirty="0">
            <a:solidFill>
              <a:schemeClr val="tx1"/>
            </a:solidFill>
            <a:latin typeface="Calibri" panose="020F0502020204030204"/>
            <a:ea typeface="+mn-ea"/>
            <a:cs typeface="mohammad bold art 1" pitchFamily="2" charset="-78"/>
          </a:endParaRPr>
        </a:p>
      </dgm:t>
    </dgm:pt>
    <dgm:pt modelId="{81F48939-8EAD-4EEC-A863-B91A90F6F4E4}" type="parTrans" cxnId="{4AED2DE3-E312-41AD-8489-1FA0D6DDD588}">
      <dgm:prSet/>
      <dgm:spPr/>
      <dgm:t>
        <a:bodyPr/>
        <a:lstStyle/>
        <a:p>
          <a:endParaRPr lang="en-US"/>
        </a:p>
      </dgm:t>
    </dgm:pt>
    <dgm:pt modelId="{F59F61D1-915B-43C0-936D-241B84CBC28D}" type="sibTrans" cxnId="{4AED2DE3-E312-41AD-8489-1FA0D6DDD588}">
      <dgm:prSet/>
      <dgm:spPr/>
      <dgm:t>
        <a:bodyPr/>
        <a:lstStyle/>
        <a:p>
          <a:endParaRPr lang="en-US"/>
        </a:p>
      </dgm:t>
    </dgm:pt>
    <dgm:pt modelId="{CEF93FB2-46CA-4372-B660-8F90B5CE9F5D}">
      <dgm:prSet phldrT="[Text]" custT="1"/>
      <dgm:spPr>
        <a:solidFill>
          <a:srgbClr val="5B9BD5">
            <a:lumMod val="60000"/>
            <a:lumOff val="40000"/>
          </a:srgbClr>
        </a:solidFill>
        <a:ln w="12700" cap="flat" cmpd="sng" algn="ctr">
          <a:solidFill>
            <a:prstClr val="white">
              <a:hueOff val="0"/>
              <a:satOff val="0"/>
              <a:lumOff val="0"/>
              <a:alphaOff val="0"/>
            </a:prstClr>
          </a:solidFill>
          <a:prstDash val="solid"/>
          <a:miter lim="800000"/>
        </a:ln>
        <a:effectLst/>
      </dgm:spPr>
      <dgm:t>
        <a:bodyPr spcFirstLastPara="0" vert="horz" wrap="square" lIns="76200" tIns="38100" rIns="76200" bIns="38100" numCol="1" spcCol="1270" anchor="ctr" anchorCtr="0"/>
        <a:lstStyle/>
        <a:p>
          <a:pPr>
            <a:buFont typeface="+mj-lt"/>
            <a:buNone/>
          </a:pPr>
          <a:r>
            <a:rPr lang="ar-KW" sz="1200" kern="1200" dirty="0">
              <a:solidFill>
                <a:prstClr val="black"/>
              </a:solidFill>
              <a:latin typeface="Calibri" panose="020F0502020204030204"/>
              <a:ea typeface="+mn-ea"/>
              <a:cs typeface="mohammad bold art 1" pitchFamily="2" charset="-78"/>
            </a:rPr>
            <a:t>بيان حالات انتهاء الاتفاقية أو مدة التمويل.</a:t>
          </a:r>
          <a:endParaRPr lang="en-US" sz="1200" kern="1200" dirty="0">
            <a:solidFill>
              <a:prstClr val="black"/>
            </a:solidFill>
            <a:latin typeface="Calibri" panose="020F0502020204030204"/>
            <a:ea typeface="+mn-ea"/>
            <a:cs typeface="mohammad bold art 1" pitchFamily="2" charset="-78"/>
          </a:endParaRPr>
        </a:p>
      </dgm:t>
    </dgm:pt>
    <dgm:pt modelId="{38ABBB4D-12A6-4607-B79A-466050E6795A}" type="parTrans" cxnId="{3DEF425E-BDA7-4C75-8980-6643A3163477}">
      <dgm:prSet/>
      <dgm:spPr/>
      <dgm:t>
        <a:bodyPr/>
        <a:lstStyle/>
        <a:p>
          <a:endParaRPr lang="en-US"/>
        </a:p>
      </dgm:t>
    </dgm:pt>
    <dgm:pt modelId="{9D9D1299-5028-43ED-9CD5-5C2B47A70D29}" type="sibTrans" cxnId="{3DEF425E-BDA7-4C75-8980-6643A3163477}">
      <dgm:prSet/>
      <dgm:spPr/>
      <dgm:t>
        <a:bodyPr/>
        <a:lstStyle/>
        <a:p>
          <a:endParaRPr lang="en-US"/>
        </a:p>
      </dgm:t>
    </dgm:pt>
    <dgm:pt modelId="{93C50CDC-8F4B-4340-B433-8961AE85DAB2}">
      <dgm:prSet phldrT="[Text]" custT="1"/>
      <dgm:spPr>
        <a:solidFill>
          <a:srgbClr val="5B9BD5">
            <a:lumMod val="60000"/>
            <a:lumOff val="40000"/>
          </a:srgbClr>
        </a:solidFill>
        <a:ln w="12700" cap="flat" cmpd="sng" algn="ctr">
          <a:solidFill>
            <a:prstClr val="white">
              <a:hueOff val="0"/>
              <a:satOff val="0"/>
              <a:lumOff val="0"/>
              <a:alphaOff val="0"/>
            </a:prstClr>
          </a:solidFill>
          <a:prstDash val="solid"/>
          <a:miter lim="800000"/>
        </a:ln>
        <a:effectLst/>
      </dgm:spPr>
      <dgm:t>
        <a:bodyPr spcFirstLastPara="0" vert="horz" wrap="square" lIns="76200" tIns="38100" rIns="76200" bIns="38100" numCol="1" spcCol="1270" anchor="ctr" anchorCtr="0"/>
        <a:lstStyle/>
        <a:p>
          <a:pPr>
            <a:buFont typeface="+mj-lt"/>
            <a:buNone/>
          </a:pPr>
          <a:r>
            <a:rPr lang="ar-KW" sz="1200" kern="1200" dirty="0">
              <a:solidFill>
                <a:prstClr val="black"/>
              </a:solidFill>
              <a:latin typeface="Calibri" panose="020F0502020204030204"/>
              <a:ea typeface="+mn-ea"/>
              <a:cs typeface="mohammad bold art 1" pitchFamily="2" charset="-78"/>
            </a:rPr>
            <a:t>بيان تفصيلي بصلاحيات مقدم خدمة التداول بالهامش.</a:t>
          </a:r>
          <a:endParaRPr lang="en-US" sz="1200" kern="1200" dirty="0">
            <a:solidFill>
              <a:prstClr val="black"/>
            </a:solidFill>
            <a:latin typeface="Calibri" panose="020F0502020204030204"/>
            <a:ea typeface="+mn-ea"/>
            <a:cs typeface="mohammad bold art 1" pitchFamily="2" charset="-78"/>
          </a:endParaRPr>
        </a:p>
      </dgm:t>
    </dgm:pt>
    <dgm:pt modelId="{21A59771-8004-419D-8EF9-018594521FEB}" type="parTrans" cxnId="{CB53F6FF-3F46-413E-949A-FCCA9D273539}">
      <dgm:prSet/>
      <dgm:spPr/>
      <dgm:t>
        <a:bodyPr/>
        <a:lstStyle/>
        <a:p>
          <a:endParaRPr lang="en-US"/>
        </a:p>
      </dgm:t>
    </dgm:pt>
    <dgm:pt modelId="{A465F05B-5617-417B-9D85-1F20FBCEAC10}" type="sibTrans" cxnId="{CB53F6FF-3F46-413E-949A-FCCA9D273539}">
      <dgm:prSet/>
      <dgm:spPr/>
      <dgm:t>
        <a:bodyPr/>
        <a:lstStyle/>
        <a:p>
          <a:endParaRPr lang="en-US"/>
        </a:p>
      </dgm:t>
    </dgm:pt>
    <dgm:pt modelId="{5F7E13B9-92E4-423A-A351-FFFC903C0CBA}" type="pres">
      <dgm:prSet presAssocID="{55983A79-5036-4647-8E50-77E945FBEF9C}" presName="diagram" presStyleCnt="0">
        <dgm:presLayoutVars>
          <dgm:dir val="rev"/>
          <dgm:resizeHandles val="exact"/>
        </dgm:presLayoutVars>
      </dgm:prSet>
      <dgm:spPr/>
    </dgm:pt>
    <dgm:pt modelId="{4F75DB0E-DE99-453E-A354-E13379BB9150}" type="pres">
      <dgm:prSet presAssocID="{EBF08CF7-61F9-4B54-BE70-53BF17E35AC2}" presName="node" presStyleLbl="node1" presStyleIdx="0" presStyleCnt="7" custScaleX="67729" custLinFactNeighborX="10511" custLinFactNeighborY="3418">
        <dgm:presLayoutVars>
          <dgm:bulletEnabled val="1"/>
        </dgm:presLayoutVars>
      </dgm:prSet>
      <dgm:spPr>
        <a:xfrm>
          <a:off x="3063209" y="769592"/>
          <a:ext cx="2933013" cy="1759808"/>
        </a:xfrm>
        <a:prstGeom prst="flowChartAlternateProcess">
          <a:avLst/>
        </a:prstGeom>
      </dgm:spPr>
    </dgm:pt>
    <dgm:pt modelId="{2B0C6CB5-A6BF-4217-9380-DAE6D614A7F7}" type="pres">
      <dgm:prSet presAssocID="{FF9D15B4-3013-4F52-BBAD-9F6F79B1BD68}" presName="sibTrans" presStyleCnt="0"/>
      <dgm:spPr/>
    </dgm:pt>
    <dgm:pt modelId="{ADDC6BBE-CE5E-458E-A8DB-C28364FA9A02}" type="pres">
      <dgm:prSet presAssocID="{B6CCDE33-7771-4FC9-995B-7BFF88ECE26E}" presName="node" presStyleLbl="node1" presStyleIdx="1" presStyleCnt="7" custScaleX="69346" custScaleY="100000" custLinFactNeighborX="7341" custLinFactNeighborY="5018">
        <dgm:presLayoutVars>
          <dgm:bulletEnabled val="1"/>
        </dgm:presLayoutVars>
      </dgm:prSet>
      <dgm:spPr>
        <a:xfrm>
          <a:off x="0" y="771633"/>
          <a:ext cx="2933013" cy="1759808"/>
        </a:xfrm>
        <a:prstGeom prst="flowChartAlternateProcess">
          <a:avLst/>
        </a:prstGeom>
      </dgm:spPr>
    </dgm:pt>
    <dgm:pt modelId="{97D2633B-F486-4997-A349-58A6E1E05AEC}" type="pres">
      <dgm:prSet presAssocID="{C14F507D-E048-4A5B-956A-8EDCC515B0C7}" presName="sibTrans" presStyleCnt="0"/>
      <dgm:spPr/>
    </dgm:pt>
    <dgm:pt modelId="{01221AEF-AAF1-4F54-8DC9-9453C1CC7994}" type="pres">
      <dgm:prSet presAssocID="{0BD3EB38-37E5-413B-9E54-41FE8B3B4B42}" presName="node" presStyleLbl="node1" presStyleIdx="2" presStyleCnt="7" custScaleX="70085" custLinFactNeighborX="2446" custLinFactNeighborY="3616">
        <dgm:presLayoutVars>
          <dgm:bulletEnabled val="1"/>
        </dgm:presLayoutVars>
      </dgm:prSet>
      <dgm:spPr>
        <a:xfrm>
          <a:off x="4900625" y="2819798"/>
          <a:ext cx="2933013" cy="1759808"/>
        </a:xfrm>
        <a:prstGeom prst="flowChartAlternateProcess">
          <a:avLst/>
        </a:prstGeom>
      </dgm:spPr>
    </dgm:pt>
    <dgm:pt modelId="{41114DD6-2E11-4A68-B9B7-442AC9B1721D}" type="pres">
      <dgm:prSet presAssocID="{5D91EFC5-C728-474B-B293-C8FE81A4406A}" presName="sibTrans" presStyleCnt="0"/>
      <dgm:spPr/>
    </dgm:pt>
    <dgm:pt modelId="{0C60E8A0-8DC8-4989-8B59-8A2256D42BD6}" type="pres">
      <dgm:prSet presAssocID="{B9243048-D6C2-4B89-965B-FF61FA07C0A0}" presName="node" presStyleLbl="node1" presStyleIdx="3" presStyleCnt="7" custScaleX="69150" custLinFactNeighborX="-287" custLinFactNeighborY="2459">
        <dgm:presLayoutVars>
          <dgm:bulletEnabled val="1"/>
        </dgm:presLayoutVars>
      </dgm:prSet>
      <dgm:spPr>
        <a:xfrm>
          <a:off x="1359246" y="2809907"/>
          <a:ext cx="2933013" cy="1759808"/>
        </a:xfrm>
        <a:prstGeom prst="flowChartAlternateProcess">
          <a:avLst/>
        </a:prstGeom>
      </dgm:spPr>
    </dgm:pt>
    <dgm:pt modelId="{B572AE17-983A-4F8E-AE85-279A780F3A0B}" type="pres">
      <dgm:prSet presAssocID="{1EB2B114-B00F-4A98-985C-C2940D9905D4}" presName="sibTrans" presStyleCnt="0"/>
      <dgm:spPr/>
    </dgm:pt>
    <dgm:pt modelId="{44581DFF-F28A-4A6D-938E-1BD5666E53C8}" type="pres">
      <dgm:prSet presAssocID="{11AC436D-A5A9-4F22-91C2-1F8FA2803A85}" presName="node" presStyleLbl="node1" presStyleIdx="4" presStyleCnt="7" custScaleX="69150" custLinFactNeighborX="-69085" custLinFactNeighborY="-4283">
        <dgm:presLayoutVars>
          <dgm:bulletEnabled val="1"/>
        </dgm:presLayoutVars>
      </dgm:prSet>
      <dgm:spPr>
        <a:prstGeom prst="flowChartAlternateProcess">
          <a:avLst/>
        </a:prstGeom>
      </dgm:spPr>
    </dgm:pt>
    <dgm:pt modelId="{5E08A3CC-288E-4D23-A9CC-AEF0A8515E92}" type="pres">
      <dgm:prSet presAssocID="{F59F61D1-915B-43C0-936D-241B84CBC28D}" presName="sibTrans" presStyleCnt="0"/>
      <dgm:spPr/>
    </dgm:pt>
    <dgm:pt modelId="{F3BECFF4-6050-4C76-A94C-3DDDAAD86EE1}" type="pres">
      <dgm:prSet presAssocID="{CEF93FB2-46CA-4372-B660-8F90B5CE9F5D}" presName="node" presStyleLbl="node1" presStyleIdx="5" presStyleCnt="7" custScaleX="69150" custLinFactNeighborX="-73193" custLinFactNeighborY="-4283">
        <dgm:presLayoutVars>
          <dgm:bulletEnabled val="1"/>
        </dgm:presLayoutVars>
      </dgm:prSet>
      <dgm:spPr>
        <a:prstGeom prst="flowChartAlternateProcess">
          <a:avLst/>
        </a:prstGeom>
      </dgm:spPr>
    </dgm:pt>
    <dgm:pt modelId="{73BECDDA-9A20-4A49-A3C5-2A5B9367FB06}" type="pres">
      <dgm:prSet presAssocID="{9D9D1299-5028-43ED-9CD5-5C2B47A70D29}" presName="sibTrans" presStyleCnt="0"/>
      <dgm:spPr/>
    </dgm:pt>
    <dgm:pt modelId="{9AE01A5F-3573-4F4C-AA07-88A15FFA56B1}" type="pres">
      <dgm:prSet presAssocID="{93C50CDC-8F4B-4340-B433-8961AE85DAB2}" presName="node" presStyleLbl="node1" presStyleIdx="6" presStyleCnt="7" custScaleX="69150" custLinFactX="70560" custLinFactNeighborX="100000" custLinFactNeighborY="-3694">
        <dgm:presLayoutVars>
          <dgm:bulletEnabled val="1"/>
        </dgm:presLayoutVars>
      </dgm:prSet>
      <dgm:spPr>
        <a:prstGeom prst="flowChartAlternateProcess">
          <a:avLst/>
        </a:prstGeom>
      </dgm:spPr>
    </dgm:pt>
  </dgm:ptLst>
  <dgm:cxnLst>
    <dgm:cxn modelId="{ECA8D20A-0B3E-4174-903B-D7D861D6F81A}" srcId="{55983A79-5036-4647-8E50-77E945FBEF9C}" destId="{0BD3EB38-37E5-413B-9E54-41FE8B3B4B42}" srcOrd="2" destOrd="0" parTransId="{BFF9E66D-986E-48BA-8970-0C31EAD94FDE}" sibTransId="{5D91EFC5-C728-474B-B293-C8FE81A4406A}"/>
    <dgm:cxn modelId="{9671110F-75B4-4862-AD45-50D69BC75787}" srcId="{55983A79-5036-4647-8E50-77E945FBEF9C}" destId="{B6CCDE33-7771-4FC9-995B-7BFF88ECE26E}" srcOrd="1" destOrd="0" parTransId="{F2E0E0CA-8C18-45F0-8780-5698B96BEB48}" sibTransId="{C14F507D-E048-4A5B-956A-8EDCC515B0C7}"/>
    <dgm:cxn modelId="{DFE3C514-B46D-4A16-B1CD-1AAC3235A576}" type="presOf" srcId="{55983A79-5036-4647-8E50-77E945FBEF9C}" destId="{5F7E13B9-92E4-423A-A351-FFFC903C0CBA}" srcOrd="0" destOrd="0" presId="urn:microsoft.com/office/officeart/2005/8/layout/default"/>
    <dgm:cxn modelId="{6B196818-EA31-43BF-B2B9-93A61EA1A7C6}" type="presOf" srcId="{93C50CDC-8F4B-4340-B433-8961AE85DAB2}" destId="{9AE01A5F-3573-4F4C-AA07-88A15FFA56B1}" srcOrd="0" destOrd="0" presId="urn:microsoft.com/office/officeart/2005/8/layout/default"/>
    <dgm:cxn modelId="{0B67C328-8246-4C37-9E9C-2A1C508A5653}" srcId="{55983A79-5036-4647-8E50-77E945FBEF9C}" destId="{B9243048-D6C2-4B89-965B-FF61FA07C0A0}" srcOrd="3" destOrd="0" parTransId="{864E7A51-FFBB-455A-81E0-0B3FA4BF1D83}" sibTransId="{1EB2B114-B00F-4A98-985C-C2940D9905D4}"/>
    <dgm:cxn modelId="{3DEF425E-BDA7-4C75-8980-6643A3163477}" srcId="{55983A79-5036-4647-8E50-77E945FBEF9C}" destId="{CEF93FB2-46CA-4372-B660-8F90B5CE9F5D}" srcOrd="5" destOrd="0" parTransId="{38ABBB4D-12A6-4607-B79A-466050E6795A}" sibTransId="{9D9D1299-5028-43ED-9CD5-5C2B47A70D29}"/>
    <dgm:cxn modelId="{04DAAA69-B3C0-4663-A77C-6ADBF239657F}" type="presOf" srcId="{CEF93FB2-46CA-4372-B660-8F90B5CE9F5D}" destId="{F3BECFF4-6050-4C76-A94C-3DDDAAD86EE1}" srcOrd="0" destOrd="0" presId="urn:microsoft.com/office/officeart/2005/8/layout/default"/>
    <dgm:cxn modelId="{50C69B52-1EF8-48C8-B2DC-00457788AF5B}" type="presOf" srcId="{0BD3EB38-37E5-413B-9E54-41FE8B3B4B42}" destId="{01221AEF-AAF1-4F54-8DC9-9453C1CC7994}" srcOrd="0" destOrd="0" presId="urn:microsoft.com/office/officeart/2005/8/layout/default"/>
    <dgm:cxn modelId="{B9847E8A-915D-4B3C-A342-473A6C1EFBCF}" type="presOf" srcId="{B6CCDE33-7771-4FC9-995B-7BFF88ECE26E}" destId="{ADDC6BBE-CE5E-458E-A8DB-C28364FA9A02}" srcOrd="0" destOrd="0" presId="urn:microsoft.com/office/officeart/2005/8/layout/default"/>
    <dgm:cxn modelId="{D9CE828D-7063-4237-B363-D42C2F1B3BE0}" type="presOf" srcId="{EBF08CF7-61F9-4B54-BE70-53BF17E35AC2}" destId="{4F75DB0E-DE99-453E-A354-E13379BB9150}" srcOrd="0" destOrd="0" presId="urn:microsoft.com/office/officeart/2005/8/layout/default"/>
    <dgm:cxn modelId="{02E4D590-678A-4DE1-803C-57BB16F79B8C}" type="presOf" srcId="{11AC436D-A5A9-4F22-91C2-1F8FA2803A85}" destId="{44581DFF-F28A-4A6D-938E-1BD5666E53C8}" srcOrd="0" destOrd="0" presId="urn:microsoft.com/office/officeart/2005/8/layout/default"/>
    <dgm:cxn modelId="{8778D795-BA60-49AD-9F47-A09A9E25AD95}" srcId="{55983A79-5036-4647-8E50-77E945FBEF9C}" destId="{EBF08CF7-61F9-4B54-BE70-53BF17E35AC2}" srcOrd="0" destOrd="0" parTransId="{56806543-F492-4614-8858-F1F8B529AF2D}" sibTransId="{FF9D15B4-3013-4F52-BBAD-9F6F79B1BD68}"/>
    <dgm:cxn modelId="{413734DC-EEB2-4927-82AC-C0BDCA0BFF0E}" type="presOf" srcId="{B9243048-D6C2-4B89-965B-FF61FA07C0A0}" destId="{0C60E8A0-8DC8-4989-8B59-8A2256D42BD6}" srcOrd="0" destOrd="0" presId="urn:microsoft.com/office/officeart/2005/8/layout/default"/>
    <dgm:cxn modelId="{4AED2DE3-E312-41AD-8489-1FA0D6DDD588}" srcId="{55983A79-5036-4647-8E50-77E945FBEF9C}" destId="{11AC436D-A5A9-4F22-91C2-1F8FA2803A85}" srcOrd="4" destOrd="0" parTransId="{81F48939-8EAD-4EEC-A863-B91A90F6F4E4}" sibTransId="{F59F61D1-915B-43C0-936D-241B84CBC28D}"/>
    <dgm:cxn modelId="{CB53F6FF-3F46-413E-949A-FCCA9D273539}" srcId="{55983A79-5036-4647-8E50-77E945FBEF9C}" destId="{93C50CDC-8F4B-4340-B433-8961AE85DAB2}" srcOrd="6" destOrd="0" parTransId="{21A59771-8004-419D-8EF9-018594521FEB}" sibTransId="{A465F05B-5617-417B-9D85-1F20FBCEAC10}"/>
    <dgm:cxn modelId="{6DBAEED8-118E-45E6-963B-C9A9873808F2}" type="presParOf" srcId="{5F7E13B9-92E4-423A-A351-FFFC903C0CBA}" destId="{4F75DB0E-DE99-453E-A354-E13379BB9150}" srcOrd="0" destOrd="0" presId="urn:microsoft.com/office/officeart/2005/8/layout/default"/>
    <dgm:cxn modelId="{AEB7D66F-25B8-4D03-A4E4-B6C0511EDC18}" type="presParOf" srcId="{5F7E13B9-92E4-423A-A351-FFFC903C0CBA}" destId="{2B0C6CB5-A6BF-4217-9380-DAE6D614A7F7}" srcOrd="1" destOrd="0" presId="urn:microsoft.com/office/officeart/2005/8/layout/default"/>
    <dgm:cxn modelId="{B6F92B74-B664-44AF-9775-E2D7FF970299}" type="presParOf" srcId="{5F7E13B9-92E4-423A-A351-FFFC903C0CBA}" destId="{ADDC6BBE-CE5E-458E-A8DB-C28364FA9A02}" srcOrd="2" destOrd="0" presId="urn:microsoft.com/office/officeart/2005/8/layout/default"/>
    <dgm:cxn modelId="{8A0E31B6-637C-4A23-AF5B-F8D0844FA5B2}" type="presParOf" srcId="{5F7E13B9-92E4-423A-A351-FFFC903C0CBA}" destId="{97D2633B-F486-4997-A349-58A6E1E05AEC}" srcOrd="3" destOrd="0" presId="urn:microsoft.com/office/officeart/2005/8/layout/default"/>
    <dgm:cxn modelId="{4A35A8E7-8DC3-4971-AE70-F009234613E2}" type="presParOf" srcId="{5F7E13B9-92E4-423A-A351-FFFC903C0CBA}" destId="{01221AEF-AAF1-4F54-8DC9-9453C1CC7994}" srcOrd="4" destOrd="0" presId="urn:microsoft.com/office/officeart/2005/8/layout/default"/>
    <dgm:cxn modelId="{4B0FC10E-F380-4C24-9E4C-8127E3D438FA}" type="presParOf" srcId="{5F7E13B9-92E4-423A-A351-FFFC903C0CBA}" destId="{41114DD6-2E11-4A68-B9B7-442AC9B1721D}" srcOrd="5" destOrd="0" presId="urn:microsoft.com/office/officeart/2005/8/layout/default"/>
    <dgm:cxn modelId="{350937B2-43BB-4E02-9D4B-9DA5DF8B38A8}" type="presParOf" srcId="{5F7E13B9-92E4-423A-A351-FFFC903C0CBA}" destId="{0C60E8A0-8DC8-4989-8B59-8A2256D42BD6}" srcOrd="6" destOrd="0" presId="urn:microsoft.com/office/officeart/2005/8/layout/default"/>
    <dgm:cxn modelId="{FA2E4C3D-86EA-4A2D-89B5-E2F194961AB2}" type="presParOf" srcId="{5F7E13B9-92E4-423A-A351-FFFC903C0CBA}" destId="{B572AE17-983A-4F8E-AE85-279A780F3A0B}" srcOrd="7" destOrd="0" presId="urn:microsoft.com/office/officeart/2005/8/layout/default"/>
    <dgm:cxn modelId="{D524B82E-044D-46FC-BE5E-97913D4E0154}" type="presParOf" srcId="{5F7E13B9-92E4-423A-A351-FFFC903C0CBA}" destId="{44581DFF-F28A-4A6D-938E-1BD5666E53C8}" srcOrd="8" destOrd="0" presId="urn:microsoft.com/office/officeart/2005/8/layout/default"/>
    <dgm:cxn modelId="{9E34F2A0-25EA-4029-AA62-00CA2CF9321A}" type="presParOf" srcId="{5F7E13B9-92E4-423A-A351-FFFC903C0CBA}" destId="{5E08A3CC-288E-4D23-A9CC-AEF0A8515E92}" srcOrd="9" destOrd="0" presId="urn:microsoft.com/office/officeart/2005/8/layout/default"/>
    <dgm:cxn modelId="{8F4CFBCB-7F91-47AB-819F-28E827BE52E1}" type="presParOf" srcId="{5F7E13B9-92E4-423A-A351-FFFC903C0CBA}" destId="{F3BECFF4-6050-4C76-A94C-3DDDAAD86EE1}" srcOrd="10" destOrd="0" presId="urn:microsoft.com/office/officeart/2005/8/layout/default"/>
    <dgm:cxn modelId="{D7BA4244-0C82-422D-9117-196278D97932}" type="presParOf" srcId="{5F7E13B9-92E4-423A-A351-FFFC903C0CBA}" destId="{73BECDDA-9A20-4A49-A3C5-2A5B9367FB06}" srcOrd="11" destOrd="0" presId="urn:microsoft.com/office/officeart/2005/8/layout/default"/>
    <dgm:cxn modelId="{36543890-E1C8-4962-ABD1-887832355B93}" type="presParOf" srcId="{5F7E13B9-92E4-423A-A351-FFFC903C0CBA}" destId="{9AE01A5F-3573-4F4C-AA07-88A15FFA56B1}" srcOrd="12" destOrd="0" presId="urn:microsoft.com/office/officeart/2005/8/layout/default"/>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5983A79-5036-4647-8E50-77E945FBEF9C}"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EBF08CF7-61F9-4B54-BE70-53BF17E35AC2}">
      <dgm:prSet phldrT="[Text]" custT="1"/>
      <dgm:spPr>
        <a:solidFill>
          <a:srgbClr val="5B9BD5">
            <a:lumMod val="60000"/>
            <a:lumOff val="40000"/>
          </a:srgbClr>
        </a:solidFill>
        <a:ln w="12700" cap="flat" cmpd="sng" algn="ctr">
          <a:solidFill>
            <a:prstClr val="white">
              <a:hueOff val="0"/>
              <a:satOff val="0"/>
              <a:lumOff val="0"/>
              <a:alphaOff val="0"/>
            </a:prstClr>
          </a:solidFill>
          <a:prstDash val="solid"/>
          <a:miter lim="800000"/>
        </a:ln>
        <a:effectLst/>
      </dgm:spPr>
      <dgm:t>
        <a:bodyPr spcFirstLastPara="0" vert="horz" wrap="square" lIns="76200" tIns="38100" rIns="76200" bIns="38100" numCol="1" spcCol="1270" anchor="ctr" anchorCtr="0"/>
        <a:lstStyle/>
        <a:p>
          <a:pPr marL="0" lvl="0" indent="0" algn="ctr" defTabSz="622300">
            <a:lnSpc>
              <a:spcPct val="90000"/>
            </a:lnSpc>
            <a:spcBef>
              <a:spcPct val="0"/>
            </a:spcBef>
            <a:spcAft>
              <a:spcPct val="35000"/>
            </a:spcAft>
            <a:buFont typeface="+mj-lt"/>
            <a:buNone/>
          </a:pPr>
          <a:r>
            <a:rPr lang="ar-KW" sz="1200" kern="1200" dirty="0">
              <a:solidFill>
                <a:prstClr val="black"/>
              </a:solidFill>
              <a:latin typeface="Calibri" panose="020F0502020204030204"/>
              <a:ea typeface="+mn-ea"/>
              <a:cs typeface="mohammad bold art 1" pitchFamily="2" charset="-78"/>
            </a:rPr>
            <a:t>معرفة العميل بخدمة التداول بالهامش والمخاطر المصاحبة لها.</a:t>
          </a:r>
          <a:endParaRPr lang="en-US" sz="1200" kern="1200" dirty="0">
            <a:solidFill>
              <a:prstClr val="black"/>
            </a:solidFill>
            <a:latin typeface="Calibri" panose="020F0502020204030204"/>
            <a:ea typeface="+mn-ea"/>
            <a:cs typeface="mohammad bold art 1" pitchFamily="2" charset="-78"/>
          </a:endParaRPr>
        </a:p>
      </dgm:t>
    </dgm:pt>
    <dgm:pt modelId="{56806543-F492-4614-8858-F1F8B529AF2D}" type="parTrans" cxnId="{8778D795-BA60-49AD-9F47-A09A9E25AD95}">
      <dgm:prSet/>
      <dgm:spPr/>
      <dgm:t>
        <a:bodyPr/>
        <a:lstStyle/>
        <a:p>
          <a:endParaRPr lang="en-US"/>
        </a:p>
      </dgm:t>
    </dgm:pt>
    <dgm:pt modelId="{FF9D15B4-3013-4F52-BBAD-9F6F79B1BD68}" type="sibTrans" cxnId="{8778D795-BA60-49AD-9F47-A09A9E25AD95}">
      <dgm:prSet/>
      <dgm:spPr/>
      <dgm:t>
        <a:bodyPr/>
        <a:lstStyle/>
        <a:p>
          <a:endParaRPr lang="en-US"/>
        </a:p>
      </dgm:t>
    </dgm:pt>
    <dgm:pt modelId="{B6CCDE33-7771-4FC9-995B-7BFF88ECE26E}">
      <dgm:prSet phldrT="[Text]" custT="1"/>
      <dgm:spPr>
        <a:solidFill>
          <a:srgbClr val="5B9BD5">
            <a:lumMod val="60000"/>
            <a:lumOff val="40000"/>
          </a:srgbClr>
        </a:solidFill>
        <a:ln w="12700" cap="flat" cmpd="sng" algn="ctr">
          <a:solidFill>
            <a:prstClr val="white">
              <a:hueOff val="0"/>
              <a:satOff val="0"/>
              <a:lumOff val="0"/>
              <a:alphaOff val="0"/>
            </a:prstClr>
          </a:solidFill>
          <a:prstDash val="solid"/>
          <a:miter lim="800000"/>
        </a:ln>
        <a:effectLst/>
      </dgm:spPr>
      <dgm:t>
        <a:bodyPr spcFirstLastPara="0" vert="horz" wrap="square" lIns="76200" tIns="38100" rIns="76200" bIns="38100" numCol="1" spcCol="1270" anchor="ctr" anchorCtr="0"/>
        <a:lstStyle/>
        <a:p>
          <a:pPr marL="0" lvl="0" indent="0" algn="ctr" defTabSz="622300">
            <a:lnSpc>
              <a:spcPct val="90000"/>
            </a:lnSpc>
            <a:spcBef>
              <a:spcPct val="0"/>
            </a:spcBef>
            <a:spcAft>
              <a:spcPct val="35000"/>
            </a:spcAft>
            <a:buFont typeface="+mj-lt"/>
            <a:buNone/>
          </a:pPr>
          <a:r>
            <a:rPr lang="ar-KW" sz="1200" kern="1200" dirty="0">
              <a:solidFill>
                <a:prstClr val="black"/>
              </a:solidFill>
              <a:latin typeface="Calibri" panose="020F0502020204030204"/>
              <a:ea typeface="+mn-ea"/>
              <a:cs typeface="mohammad bold art 1" pitchFamily="2" charset="-78"/>
            </a:rPr>
            <a:t>معرفة العميل بضوابط وأحكام وشروط التداول بالهامش.</a:t>
          </a:r>
          <a:endParaRPr lang="en-US" sz="1200" kern="1200" dirty="0">
            <a:solidFill>
              <a:prstClr val="black"/>
            </a:solidFill>
            <a:latin typeface="Calibri" panose="020F0502020204030204"/>
            <a:ea typeface="+mn-ea"/>
            <a:cs typeface="mohammad bold art 1" pitchFamily="2" charset="-78"/>
          </a:endParaRPr>
        </a:p>
      </dgm:t>
    </dgm:pt>
    <dgm:pt modelId="{F2E0E0CA-8C18-45F0-8780-5698B96BEB48}" type="parTrans" cxnId="{9671110F-75B4-4862-AD45-50D69BC75787}">
      <dgm:prSet/>
      <dgm:spPr/>
      <dgm:t>
        <a:bodyPr/>
        <a:lstStyle/>
        <a:p>
          <a:endParaRPr lang="en-US"/>
        </a:p>
      </dgm:t>
    </dgm:pt>
    <dgm:pt modelId="{C14F507D-E048-4A5B-956A-8EDCC515B0C7}" type="sibTrans" cxnId="{9671110F-75B4-4862-AD45-50D69BC75787}">
      <dgm:prSet/>
      <dgm:spPr/>
      <dgm:t>
        <a:bodyPr/>
        <a:lstStyle/>
        <a:p>
          <a:endParaRPr lang="en-US"/>
        </a:p>
      </dgm:t>
    </dgm:pt>
    <dgm:pt modelId="{0BD3EB38-37E5-413B-9E54-41FE8B3B4B42}">
      <dgm:prSet phldrT="[Text]" custT="1"/>
      <dgm:spPr>
        <a:solidFill>
          <a:srgbClr val="5B9BD5">
            <a:lumMod val="60000"/>
            <a:lumOff val="40000"/>
          </a:srgbClr>
        </a:solidFill>
        <a:ln w="12700" cap="flat" cmpd="sng" algn="ctr">
          <a:solidFill>
            <a:prstClr val="white">
              <a:hueOff val="0"/>
              <a:satOff val="0"/>
              <a:lumOff val="0"/>
              <a:alphaOff val="0"/>
            </a:prstClr>
          </a:solidFill>
          <a:prstDash val="solid"/>
          <a:miter lim="800000"/>
        </a:ln>
        <a:effectLst/>
      </dgm:spPr>
      <dgm:t>
        <a:bodyPr spcFirstLastPara="0" vert="horz" wrap="square" lIns="76200" tIns="38100" rIns="76200" bIns="38100" numCol="1" spcCol="1270" anchor="ctr" anchorCtr="0"/>
        <a:lstStyle/>
        <a:p>
          <a:pPr marL="0" lvl="0" indent="0" algn="ctr" defTabSz="622300">
            <a:lnSpc>
              <a:spcPct val="90000"/>
            </a:lnSpc>
            <a:spcBef>
              <a:spcPct val="0"/>
            </a:spcBef>
            <a:spcAft>
              <a:spcPct val="35000"/>
            </a:spcAft>
            <a:buFont typeface="+mj-lt"/>
            <a:buNone/>
          </a:pPr>
          <a:r>
            <a:rPr lang="ar-KW" sz="1200" kern="1200" dirty="0">
              <a:solidFill>
                <a:prstClr val="black"/>
              </a:solidFill>
              <a:latin typeface="Calibri" panose="020F0502020204030204"/>
              <a:ea typeface="+mn-ea"/>
              <a:cs typeface="mohammad bold art 1" pitchFamily="2" charset="-78"/>
            </a:rPr>
            <a:t>اطلاع مقدم خدمة التداول بالهامش على البيانات الائتمانية في شبكة المعلومات الائتمانية (</a:t>
          </a:r>
          <a:r>
            <a:rPr lang="ar-KW" sz="1200" kern="1200" dirty="0" err="1">
              <a:solidFill>
                <a:prstClr val="black"/>
              </a:solidFill>
              <a:latin typeface="Calibri" panose="020F0502020204030204"/>
              <a:ea typeface="+mn-ea"/>
              <a:cs typeface="mohammad bold art 1" pitchFamily="2" charset="-78"/>
            </a:rPr>
            <a:t>ساي</a:t>
          </a:r>
          <a:r>
            <a:rPr lang="ar-KW" sz="1200" kern="1200" dirty="0">
              <a:solidFill>
                <a:prstClr val="black"/>
              </a:solidFill>
              <a:latin typeface="Calibri" panose="020F0502020204030204"/>
              <a:ea typeface="+mn-ea"/>
              <a:cs typeface="mohammad bold art 1" pitchFamily="2" charset="-78"/>
            </a:rPr>
            <a:t>-نت).</a:t>
          </a:r>
          <a:endParaRPr lang="en-US" sz="1200" kern="1200" dirty="0">
            <a:solidFill>
              <a:prstClr val="black"/>
            </a:solidFill>
            <a:latin typeface="Calibri" panose="020F0502020204030204"/>
            <a:ea typeface="+mn-ea"/>
            <a:cs typeface="mohammad bold art 1" pitchFamily="2" charset="-78"/>
          </a:endParaRPr>
        </a:p>
      </dgm:t>
    </dgm:pt>
    <dgm:pt modelId="{BFF9E66D-986E-48BA-8970-0C31EAD94FDE}" type="parTrans" cxnId="{ECA8D20A-0B3E-4174-903B-D7D861D6F81A}">
      <dgm:prSet/>
      <dgm:spPr/>
      <dgm:t>
        <a:bodyPr/>
        <a:lstStyle/>
        <a:p>
          <a:endParaRPr lang="en-US"/>
        </a:p>
      </dgm:t>
    </dgm:pt>
    <dgm:pt modelId="{5D91EFC5-C728-474B-B293-C8FE81A4406A}" type="sibTrans" cxnId="{ECA8D20A-0B3E-4174-903B-D7D861D6F81A}">
      <dgm:prSet/>
      <dgm:spPr/>
      <dgm:t>
        <a:bodyPr/>
        <a:lstStyle/>
        <a:p>
          <a:endParaRPr lang="en-US"/>
        </a:p>
      </dgm:t>
    </dgm:pt>
    <dgm:pt modelId="{B9243048-D6C2-4B89-965B-FF61FA07C0A0}">
      <dgm:prSet phldrT="[Text]" custT="1"/>
      <dgm:spPr>
        <a:solidFill>
          <a:srgbClr val="5B9BD5">
            <a:lumMod val="60000"/>
            <a:lumOff val="40000"/>
          </a:srgbClr>
        </a:solidFill>
        <a:ln w="12700" cap="flat" cmpd="sng" algn="ctr">
          <a:solidFill>
            <a:prstClr val="white">
              <a:hueOff val="0"/>
              <a:satOff val="0"/>
              <a:lumOff val="0"/>
              <a:alphaOff val="0"/>
            </a:prstClr>
          </a:solidFill>
          <a:prstDash val="solid"/>
          <a:miter lim="800000"/>
        </a:ln>
        <a:effectLst/>
      </dgm:spPr>
      <dgm:t>
        <a:bodyPr spcFirstLastPara="0" vert="horz" wrap="square" lIns="76200" tIns="38100" rIns="76200" bIns="38100" numCol="1" spcCol="1270" anchor="ctr" anchorCtr="0"/>
        <a:lstStyle/>
        <a:p>
          <a:pPr marL="0" lvl="0" indent="0" algn="ctr" defTabSz="622300">
            <a:lnSpc>
              <a:spcPct val="90000"/>
            </a:lnSpc>
            <a:spcBef>
              <a:spcPct val="0"/>
            </a:spcBef>
            <a:spcAft>
              <a:spcPct val="35000"/>
            </a:spcAft>
            <a:buFont typeface="+mj-lt"/>
            <a:buNone/>
          </a:pPr>
          <a:r>
            <a:rPr lang="ar-KW" sz="1200" kern="1200" dirty="0">
              <a:solidFill>
                <a:prstClr val="black"/>
              </a:solidFill>
              <a:latin typeface="Calibri" panose="020F0502020204030204"/>
              <a:ea typeface="+mn-ea"/>
              <a:cs typeface="mohammad bold art 1" pitchFamily="2" charset="-78"/>
            </a:rPr>
            <a:t>رهن الأوراق المالية والرصيد النقدي في حساب التداول بالهامش والضمانات الإضافية -إن وجدت- لصالح مقدم الخدمة، ضماناً لسداد المبالغ المستحقة على العميل نتيجة التداول بالهامش.</a:t>
          </a:r>
          <a:endParaRPr lang="en-US" sz="1200" kern="1200" dirty="0">
            <a:solidFill>
              <a:prstClr val="black"/>
            </a:solidFill>
            <a:latin typeface="Calibri" panose="020F0502020204030204"/>
            <a:ea typeface="+mn-ea"/>
            <a:cs typeface="mohammad bold art 1" pitchFamily="2" charset="-78"/>
          </a:endParaRPr>
        </a:p>
      </dgm:t>
    </dgm:pt>
    <dgm:pt modelId="{864E7A51-FFBB-455A-81E0-0B3FA4BF1D83}" type="parTrans" cxnId="{0B67C328-8246-4C37-9E9C-2A1C508A5653}">
      <dgm:prSet/>
      <dgm:spPr/>
      <dgm:t>
        <a:bodyPr/>
        <a:lstStyle/>
        <a:p>
          <a:endParaRPr lang="en-US"/>
        </a:p>
      </dgm:t>
    </dgm:pt>
    <dgm:pt modelId="{1EB2B114-B00F-4A98-985C-C2940D9905D4}" type="sibTrans" cxnId="{0B67C328-8246-4C37-9E9C-2A1C508A5653}">
      <dgm:prSet/>
      <dgm:spPr/>
      <dgm:t>
        <a:bodyPr/>
        <a:lstStyle/>
        <a:p>
          <a:endParaRPr lang="en-US"/>
        </a:p>
      </dgm:t>
    </dgm:pt>
    <dgm:pt modelId="{11AC436D-A5A9-4F22-91C2-1F8FA2803A85}">
      <dgm:prSet phldrT="[Text]" custT="1"/>
      <dgm:spPr>
        <a:solidFill>
          <a:srgbClr val="5B9BD5">
            <a:lumMod val="60000"/>
            <a:lumOff val="40000"/>
          </a:srgbClr>
        </a:solidFill>
        <a:ln w="12700" cap="flat" cmpd="sng" algn="ctr">
          <a:solidFill>
            <a:prstClr val="white">
              <a:hueOff val="0"/>
              <a:satOff val="0"/>
              <a:lumOff val="0"/>
              <a:alphaOff val="0"/>
            </a:prstClr>
          </a:solidFill>
          <a:prstDash val="solid"/>
          <a:miter lim="800000"/>
        </a:ln>
        <a:effectLst/>
      </dgm:spPr>
      <dgm:t>
        <a:bodyPr spcFirstLastPara="0" vert="horz" wrap="square" lIns="76200" tIns="38100" rIns="76200" bIns="38100" numCol="1" spcCol="1270" anchor="ctr" anchorCtr="0"/>
        <a:lstStyle/>
        <a:p>
          <a:pPr marL="0" lvl="0" indent="0" algn="ctr" defTabSz="488950">
            <a:lnSpc>
              <a:spcPct val="90000"/>
            </a:lnSpc>
            <a:spcBef>
              <a:spcPct val="0"/>
            </a:spcBef>
            <a:spcAft>
              <a:spcPct val="35000"/>
            </a:spcAft>
            <a:buFont typeface="+mj-lt"/>
            <a:buNone/>
          </a:pPr>
          <a:r>
            <a:rPr lang="ar-KW" sz="1100" kern="1200" dirty="0">
              <a:solidFill>
                <a:prstClr val="black"/>
              </a:solidFill>
              <a:latin typeface="Calibri" panose="020F0502020204030204"/>
              <a:ea typeface="+mn-ea"/>
              <a:cs typeface="mohammad bold art 1" pitchFamily="2" charset="-78"/>
            </a:rPr>
            <a:t>تغطية العميل لحساب التداول بالهامش خلال المدة المحددة.</a:t>
          </a:r>
          <a:endParaRPr lang="en-US" sz="1100" kern="1200" dirty="0">
            <a:solidFill>
              <a:prstClr val="black"/>
            </a:solidFill>
            <a:latin typeface="Calibri" panose="020F0502020204030204"/>
            <a:ea typeface="+mn-ea"/>
            <a:cs typeface="mohammad bold art 1" pitchFamily="2" charset="-78"/>
          </a:endParaRPr>
        </a:p>
      </dgm:t>
    </dgm:pt>
    <dgm:pt modelId="{81F48939-8EAD-4EEC-A863-B91A90F6F4E4}" type="parTrans" cxnId="{4AED2DE3-E312-41AD-8489-1FA0D6DDD588}">
      <dgm:prSet/>
      <dgm:spPr/>
      <dgm:t>
        <a:bodyPr/>
        <a:lstStyle/>
        <a:p>
          <a:endParaRPr lang="en-US"/>
        </a:p>
      </dgm:t>
    </dgm:pt>
    <dgm:pt modelId="{F59F61D1-915B-43C0-936D-241B84CBC28D}" type="sibTrans" cxnId="{4AED2DE3-E312-41AD-8489-1FA0D6DDD588}">
      <dgm:prSet/>
      <dgm:spPr/>
      <dgm:t>
        <a:bodyPr/>
        <a:lstStyle/>
        <a:p>
          <a:endParaRPr lang="en-US"/>
        </a:p>
      </dgm:t>
    </dgm:pt>
    <dgm:pt modelId="{93C50CDC-8F4B-4340-B433-8961AE85DAB2}">
      <dgm:prSet phldrT="[Text]" custT="1"/>
      <dgm:spPr>
        <a:solidFill>
          <a:srgbClr val="5B9BD5">
            <a:lumMod val="60000"/>
            <a:lumOff val="40000"/>
          </a:srgbClr>
        </a:solidFill>
        <a:ln w="12700" cap="flat" cmpd="sng" algn="ctr">
          <a:solidFill>
            <a:prstClr val="white">
              <a:hueOff val="0"/>
              <a:satOff val="0"/>
              <a:lumOff val="0"/>
              <a:alphaOff val="0"/>
            </a:prstClr>
          </a:solidFill>
          <a:prstDash val="solid"/>
          <a:miter lim="800000"/>
        </a:ln>
        <a:effectLst/>
      </dgm:spPr>
      <dgm:t>
        <a:bodyPr spcFirstLastPara="0" vert="horz" wrap="square" lIns="76200" tIns="38100" rIns="76200" bIns="38100" numCol="1" spcCol="1270" anchor="ctr" anchorCtr="0"/>
        <a:lstStyle/>
        <a:p>
          <a:pPr>
            <a:buFont typeface="+mj-lt"/>
            <a:buNone/>
          </a:pPr>
          <a:r>
            <a:rPr lang="ar-KW" sz="1100" kern="1200" dirty="0">
              <a:solidFill>
                <a:prstClr val="black"/>
              </a:solidFill>
              <a:latin typeface="Calibri" panose="020F0502020204030204"/>
              <a:ea typeface="+mn-ea"/>
              <a:cs typeface="mohammad bold art 1" pitchFamily="2" charset="-78"/>
            </a:rPr>
            <a:t>صلاحية مقدم خدمة التداول بالهامش- في حالة إخلال العميل- في بيع الأوراق المالية المرهونة في حساب التداول بالهامش.</a:t>
          </a:r>
          <a:endParaRPr lang="en-US" sz="1100" kern="1200" dirty="0">
            <a:solidFill>
              <a:prstClr val="black"/>
            </a:solidFill>
            <a:latin typeface="Calibri" panose="020F0502020204030204"/>
            <a:ea typeface="+mn-ea"/>
            <a:cs typeface="mohammad bold art 1" pitchFamily="2" charset="-78"/>
          </a:endParaRPr>
        </a:p>
      </dgm:t>
    </dgm:pt>
    <dgm:pt modelId="{21A59771-8004-419D-8EF9-018594521FEB}" type="parTrans" cxnId="{CB53F6FF-3F46-413E-949A-FCCA9D273539}">
      <dgm:prSet/>
      <dgm:spPr/>
      <dgm:t>
        <a:bodyPr/>
        <a:lstStyle/>
        <a:p>
          <a:endParaRPr lang="en-US"/>
        </a:p>
      </dgm:t>
    </dgm:pt>
    <dgm:pt modelId="{A465F05B-5617-417B-9D85-1F20FBCEAC10}" type="sibTrans" cxnId="{CB53F6FF-3F46-413E-949A-FCCA9D273539}">
      <dgm:prSet/>
      <dgm:spPr/>
      <dgm:t>
        <a:bodyPr/>
        <a:lstStyle/>
        <a:p>
          <a:endParaRPr lang="en-US"/>
        </a:p>
      </dgm:t>
    </dgm:pt>
    <dgm:pt modelId="{5F7E13B9-92E4-423A-A351-FFFC903C0CBA}" type="pres">
      <dgm:prSet presAssocID="{55983A79-5036-4647-8E50-77E945FBEF9C}" presName="diagram" presStyleCnt="0">
        <dgm:presLayoutVars>
          <dgm:dir val="rev"/>
          <dgm:resizeHandles val="exact"/>
        </dgm:presLayoutVars>
      </dgm:prSet>
      <dgm:spPr/>
    </dgm:pt>
    <dgm:pt modelId="{4F75DB0E-DE99-453E-A354-E13379BB9150}" type="pres">
      <dgm:prSet presAssocID="{EBF08CF7-61F9-4B54-BE70-53BF17E35AC2}" presName="node" presStyleLbl="node1" presStyleIdx="0" presStyleCnt="6" custScaleX="67729" custLinFactNeighborX="-22552" custLinFactNeighborY="3946">
        <dgm:presLayoutVars>
          <dgm:bulletEnabled val="1"/>
        </dgm:presLayoutVars>
      </dgm:prSet>
      <dgm:spPr>
        <a:xfrm>
          <a:off x="3063209" y="769592"/>
          <a:ext cx="2933013" cy="1759808"/>
        </a:xfrm>
        <a:prstGeom prst="flowChartAlternateProcess">
          <a:avLst/>
        </a:prstGeom>
      </dgm:spPr>
    </dgm:pt>
    <dgm:pt modelId="{2B0C6CB5-A6BF-4217-9380-DAE6D614A7F7}" type="pres">
      <dgm:prSet presAssocID="{FF9D15B4-3013-4F52-BBAD-9F6F79B1BD68}" presName="sibTrans" presStyleCnt="0"/>
      <dgm:spPr/>
    </dgm:pt>
    <dgm:pt modelId="{ADDC6BBE-CE5E-458E-A8DB-C28364FA9A02}" type="pres">
      <dgm:prSet presAssocID="{B6CCDE33-7771-4FC9-995B-7BFF88ECE26E}" presName="node" presStyleLbl="node1" presStyleIdx="1" presStyleCnt="6" custScaleX="69346" custScaleY="100000" custLinFactNeighborX="-43554" custLinFactNeighborY="2149">
        <dgm:presLayoutVars>
          <dgm:bulletEnabled val="1"/>
        </dgm:presLayoutVars>
      </dgm:prSet>
      <dgm:spPr>
        <a:xfrm>
          <a:off x="0" y="771633"/>
          <a:ext cx="2933013" cy="1759808"/>
        </a:xfrm>
        <a:prstGeom prst="flowChartAlternateProcess">
          <a:avLst/>
        </a:prstGeom>
      </dgm:spPr>
    </dgm:pt>
    <dgm:pt modelId="{97D2633B-F486-4997-A349-58A6E1E05AEC}" type="pres">
      <dgm:prSet presAssocID="{C14F507D-E048-4A5B-956A-8EDCC515B0C7}" presName="sibTrans" presStyleCnt="0"/>
      <dgm:spPr/>
    </dgm:pt>
    <dgm:pt modelId="{01221AEF-AAF1-4F54-8DC9-9453C1CC7994}" type="pres">
      <dgm:prSet presAssocID="{0BD3EB38-37E5-413B-9E54-41FE8B3B4B42}" presName="node" presStyleLbl="node1" presStyleIdx="2" presStyleCnt="6" custScaleX="70085" custLinFactNeighborX="-64220" custLinFactNeighborY="4051">
        <dgm:presLayoutVars>
          <dgm:bulletEnabled val="1"/>
        </dgm:presLayoutVars>
      </dgm:prSet>
      <dgm:spPr>
        <a:xfrm>
          <a:off x="4900625" y="2819798"/>
          <a:ext cx="2933013" cy="1759808"/>
        </a:xfrm>
        <a:prstGeom prst="flowChartAlternateProcess">
          <a:avLst/>
        </a:prstGeom>
      </dgm:spPr>
    </dgm:pt>
    <dgm:pt modelId="{41114DD6-2E11-4A68-B9B7-442AC9B1721D}" type="pres">
      <dgm:prSet presAssocID="{5D91EFC5-C728-474B-B293-C8FE81A4406A}" presName="sibTrans" presStyleCnt="0"/>
      <dgm:spPr/>
    </dgm:pt>
    <dgm:pt modelId="{0C60E8A0-8DC8-4989-8B59-8A2256D42BD6}" type="pres">
      <dgm:prSet presAssocID="{B9243048-D6C2-4B89-965B-FF61FA07C0A0}" presName="node" presStyleLbl="node1" presStyleIdx="3" presStyleCnt="6" custScaleX="69150" custLinFactX="100000" custLinFactY="16414" custLinFactNeighborX="117246" custLinFactNeighborY="100000">
        <dgm:presLayoutVars>
          <dgm:bulletEnabled val="1"/>
        </dgm:presLayoutVars>
      </dgm:prSet>
      <dgm:spPr>
        <a:xfrm>
          <a:off x="1359246" y="2809907"/>
          <a:ext cx="2933013" cy="1759808"/>
        </a:xfrm>
        <a:prstGeom prst="flowChartAlternateProcess">
          <a:avLst/>
        </a:prstGeom>
      </dgm:spPr>
    </dgm:pt>
    <dgm:pt modelId="{B572AE17-983A-4F8E-AE85-279A780F3A0B}" type="pres">
      <dgm:prSet presAssocID="{1EB2B114-B00F-4A98-985C-C2940D9905D4}" presName="sibTrans" presStyleCnt="0"/>
      <dgm:spPr/>
    </dgm:pt>
    <dgm:pt modelId="{44581DFF-F28A-4A6D-938E-1BD5666E53C8}" type="pres">
      <dgm:prSet presAssocID="{11AC436D-A5A9-4F22-91C2-1F8FA2803A85}" presName="node" presStyleLbl="node1" presStyleIdx="4" presStyleCnt="6" custScaleX="69150" custLinFactX="-41006" custLinFactNeighborX="-100000" custLinFactNeighborY="-253">
        <dgm:presLayoutVars>
          <dgm:bulletEnabled val="1"/>
        </dgm:presLayoutVars>
      </dgm:prSet>
      <dgm:spPr>
        <a:prstGeom prst="flowChartAlternateProcess">
          <a:avLst/>
        </a:prstGeom>
      </dgm:spPr>
    </dgm:pt>
    <dgm:pt modelId="{5E08A3CC-288E-4D23-A9CC-AEF0A8515E92}" type="pres">
      <dgm:prSet presAssocID="{F59F61D1-915B-43C0-936D-241B84CBC28D}" presName="sibTrans" presStyleCnt="0"/>
      <dgm:spPr/>
    </dgm:pt>
    <dgm:pt modelId="{9AE01A5F-3573-4F4C-AA07-88A15FFA56B1}" type="pres">
      <dgm:prSet presAssocID="{93C50CDC-8F4B-4340-B433-8961AE85DAB2}" presName="node" presStyleLbl="node1" presStyleIdx="5" presStyleCnt="6" custScaleX="69150" custLinFactNeighborX="38143" custLinFactNeighborY="-253">
        <dgm:presLayoutVars>
          <dgm:bulletEnabled val="1"/>
        </dgm:presLayoutVars>
      </dgm:prSet>
      <dgm:spPr>
        <a:prstGeom prst="flowChartAlternateProcess">
          <a:avLst/>
        </a:prstGeom>
      </dgm:spPr>
    </dgm:pt>
  </dgm:ptLst>
  <dgm:cxnLst>
    <dgm:cxn modelId="{ECA8D20A-0B3E-4174-903B-D7D861D6F81A}" srcId="{55983A79-5036-4647-8E50-77E945FBEF9C}" destId="{0BD3EB38-37E5-413B-9E54-41FE8B3B4B42}" srcOrd="2" destOrd="0" parTransId="{BFF9E66D-986E-48BA-8970-0C31EAD94FDE}" sibTransId="{5D91EFC5-C728-474B-B293-C8FE81A4406A}"/>
    <dgm:cxn modelId="{9671110F-75B4-4862-AD45-50D69BC75787}" srcId="{55983A79-5036-4647-8E50-77E945FBEF9C}" destId="{B6CCDE33-7771-4FC9-995B-7BFF88ECE26E}" srcOrd="1" destOrd="0" parTransId="{F2E0E0CA-8C18-45F0-8780-5698B96BEB48}" sibTransId="{C14F507D-E048-4A5B-956A-8EDCC515B0C7}"/>
    <dgm:cxn modelId="{DFE3C514-B46D-4A16-B1CD-1AAC3235A576}" type="presOf" srcId="{55983A79-5036-4647-8E50-77E945FBEF9C}" destId="{5F7E13B9-92E4-423A-A351-FFFC903C0CBA}" srcOrd="0" destOrd="0" presId="urn:microsoft.com/office/officeart/2005/8/layout/default"/>
    <dgm:cxn modelId="{6B196818-EA31-43BF-B2B9-93A61EA1A7C6}" type="presOf" srcId="{93C50CDC-8F4B-4340-B433-8961AE85DAB2}" destId="{9AE01A5F-3573-4F4C-AA07-88A15FFA56B1}" srcOrd="0" destOrd="0" presId="urn:microsoft.com/office/officeart/2005/8/layout/default"/>
    <dgm:cxn modelId="{0B67C328-8246-4C37-9E9C-2A1C508A5653}" srcId="{55983A79-5036-4647-8E50-77E945FBEF9C}" destId="{B9243048-D6C2-4B89-965B-FF61FA07C0A0}" srcOrd="3" destOrd="0" parTransId="{864E7A51-FFBB-455A-81E0-0B3FA4BF1D83}" sibTransId="{1EB2B114-B00F-4A98-985C-C2940D9905D4}"/>
    <dgm:cxn modelId="{50C69B52-1EF8-48C8-B2DC-00457788AF5B}" type="presOf" srcId="{0BD3EB38-37E5-413B-9E54-41FE8B3B4B42}" destId="{01221AEF-AAF1-4F54-8DC9-9453C1CC7994}" srcOrd="0" destOrd="0" presId="urn:microsoft.com/office/officeart/2005/8/layout/default"/>
    <dgm:cxn modelId="{B9847E8A-915D-4B3C-A342-473A6C1EFBCF}" type="presOf" srcId="{B6CCDE33-7771-4FC9-995B-7BFF88ECE26E}" destId="{ADDC6BBE-CE5E-458E-A8DB-C28364FA9A02}" srcOrd="0" destOrd="0" presId="urn:microsoft.com/office/officeart/2005/8/layout/default"/>
    <dgm:cxn modelId="{D9CE828D-7063-4237-B363-D42C2F1B3BE0}" type="presOf" srcId="{EBF08CF7-61F9-4B54-BE70-53BF17E35AC2}" destId="{4F75DB0E-DE99-453E-A354-E13379BB9150}" srcOrd="0" destOrd="0" presId="urn:microsoft.com/office/officeart/2005/8/layout/default"/>
    <dgm:cxn modelId="{02E4D590-678A-4DE1-803C-57BB16F79B8C}" type="presOf" srcId="{11AC436D-A5A9-4F22-91C2-1F8FA2803A85}" destId="{44581DFF-F28A-4A6D-938E-1BD5666E53C8}" srcOrd="0" destOrd="0" presId="urn:microsoft.com/office/officeart/2005/8/layout/default"/>
    <dgm:cxn modelId="{8778D795-BA60-49AD-9F47-A09A9E25AD95}" srcId="{55983A79-5036-4647-8E50-77E945FBEF9C}" destId="{EBF08CF7-61F9-4B54-BE70-53BF17E35AC2}" srcOrd="0" destOrd="0" parTransId="{56806543-F492-4614-8858-F1F8B529AF2D}" sibTransId="{FF9D15B4-3013-4F52-BBAD-9F6F79B1BD68}"/>
    <dgm:cxn modelId="{413734DC-EEB2-4927-82AC-C0BDCA0BFF0E}" type="presOf" srcId="{B9243048-D6C2-4B89-965B-FF61FA07C0A0}" destId="{0C60E8A0-8DC8-4989-8B59-8A2256D42BD6}" srcOrd="0" destOrd="0" presId="urn:microsoft.com/office/officeart/2005/8/layout/default"/>
    <dgm:cxn modelId="{4AED2DE3-E312-41AD-8489-1FA0D6DDD588}" srcId="{55983A79-5036-4647-8E50-77E945FBEF9C}" destId="{11AC436D-A5A9-4F22-91C2-1F8FA2803A85}" srcOrd="4" destOrd="0" parTransId="{81F48939-8EAD-4EEC-A863-B91A90F6F4E4}" sibTransId="{F59F61D1-915B-43C0-936D-241B84CBC28D}"/>
    <dgm:cxn modelId="{CB53F6FF-3F46-413E-949A-FCCA9D273539}" srcId="{55983A79-5036-4647-8E50-77E945FBEF9C}" destId="{93C50CDC-8F4B-4340-B433-8961AE85DAB2}" srcOrd="5" destOrd="0" parTransId="{21A59771-8004-419D-8EF9-018594521FEB}" sibTransId="{A465F05B-5617-417B-9D85-1F20FBCEAC10}"/>
    <dgm:cxn modelId="{6DBAEED8-118E-45E6-963B-C9A9873808F2}" type="presParOf" srcId="{5F7E13B9-92E4-423A-A351-FFFC903C0CBA}" destId="{4F75DB0E-DE99-453E-A354-E13379BB9150}" srcOrd="0" destOrd="0" presId="urn:microsoft.com/office/officeart/2005/8/layout/default"/>
    <dgm:cxn modelId="{AEB7D66F-25B8-4D03-A4E4-B6C0511EDC18}" type="presParOf" srcId="{5F7E13B9-92E4-423A-A351-FFFC903C0CBA}" destId="{2B0C6CB5-A6BF-4217-9380-DAE6D614A7F7}" srcOrd="1" destOrd="0" presId="urn:microsoft.com/office/officeart/2005/8/layout/default"/>
    <dgm:cxn modelId="{B6F92B74-B664-44AF-9775-E2D7FF970299}" type="presParOf" srcId="{5F7E13B9-92E4-423A-A351-FFFC903C0CBA}" destId="{ADDC6BBE-CE5E-458E-A8DB-C28364FA9A02}" srcOrd="2" destOrd="0" presId="urn:microsoft.com/office/officeart/2005/8/layout/default"/>
    <dgm:cxn modelId="{8A0E31B6-637C-4A23-AF5B-F8D0844FA5B2}" type="presParOf" srcId="{5F7E13B9-92E4-423A-A351-FFFC903C0CBA}" destId="{97D2633B-F486-4997-A349-58A6E1E05AEC}" srcOrd="3" destOrd="0" presId="urn:microsoft.com/office/officeart/2005/8/layout/default"/>
    <dgm:cxn modelId="{4A35A8E7-8DC3-4971-AE70-F009234613E2}" type="presParOf" srcId="{5F7E13B9-92E4-423A-A351-FFFC903C0CBA}" destId="{01221AEF-AAF1-4F54-8DC9-9453C1CC7994}" srcOrd="4" destOrd="0" presId="urn:microsoft.com/office/officeart/2005/8/layout/default"/>
    <dgm:cxn modelId="{4B0FC10E-F380-4C24-9E4C-8127E3D438FA}" type="presParOf" srcId="{5F7E13B9-92E4-423A-A351-FFFC903C0CBA}" destId="{41114DD6-2E11-4A68-B9B7-442AC9B1721D}" srcOrd="5" destOrd="0" presId="urn:microsoft.com/office/officeart/2005/8/layout/default"/>
    <dgm:cxn modelId="{350937B2-43BB-4E02-9D4B-9DA5DF8B38A8}" type="presParOf" srcId="{5F7E13B9-92E4-423A-A351-FFFC903C0CBA}" destId="{0C60E8A0-8DC8-4989-8B59-8A2256D42BD6}" srcOrd="6" destOrd="0" presId="urn:microsoft.com/office/officeart/2005/8/layout/default"/>
    <dgm:cxn modelId="{FA2E4C3D-86EA-4A2D-89B5-E2F194961AB2}" type="presParOf" srcId="{5F7E13B9-92E4-423A-A351-FFFC903C0CBA}" destId="{B572AE17-983A-4F8E-AE85-279A780F3A0B}" srcOrd="7" destOrd="0" presId="urn:microsoft.com/office/officeart/2005/8/layout/default"/>
    <dgm:cxn modelId="{D524B82E-044D-46FC-BE5E-97913D4E0154}" type="presParOf" srcId="{5F7E13B9-92E4-423A-A351-FFFC903C0CBA}" destId="{44581DFF-F28A-4A6D-938E-1BD5666E53C8}" srcOrd="8" destOrd="0" presId="urn:microsoft.com/office/officeart/2005/8/layout/default"/>
    <dgm:cxn modelId="{9E34F2A0-25EA-4029-AA62-00CA2CF9321A}" type="presParOf" srcId="{5F7E13B9-92E4-423A-A351-FFFC903C0CBA}" destId="{5E08A3CC-288E-4D23-A9CC-AEF0A8515E92}" srcOrd="9" destOrd="0" presId="urn:microsoft.com/office/officeart/2005/8/layout/default"/>
    <dgm:cxn modelId="{36543890-E1C8-4962-ABD1-887832355B93}" type="presParOf" srcId="{5F7E13B9-92E4-423A-A351-FFFC903C0CBA}" destId="{9AE01A5F-3573-4F4C-AA07-88A15FFA56B1}" srcOrd="10" destOrd="0" presId="urn:microsoft.com/office/officeart/2005/8/layout/default"/>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5983A79-5036-4647-8E50-77E945FBEF9C}"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17A8D316-F914-4E87-A064-035D442710F4}">
      <dgm:prSet phldrT="[Text]" custT="1">
        <dgm:style>
          <a:lnRef idx="0">
            <a:scrgbClr r="0" g="0" b="0"/>
          </a:lnRef>
          <a:fillRef idx="0">
            <a:scrgbClr r="0" g="0" b="0"/>
          </a:fillRef>
          <a:effectRef idx="0">
            <a:scrgbClr r="0" g="0" b="0"/>
          </a:effectRef>
          <a:fontRef idx="minor">
            <a:schemeClr val="lt1"/>
          </a:fontRef>
        </dgm:style>
      </dgm:prSet>
      <dgm:spPr>
        <a:solidFill>
          <a:srgbClr val="5B9BD5">
            <a:lumMod val="60000"/>
            <a:lumOff val="40000"/>
          </a:srgbClr>
        </a:solidFill>
        <a:ln w="12700" cap="flat" cmpd="sng" algn="ctr">
          <a:solidFill>
            <a:prstClr val="white">
              <a:hueOff val="0"/>
              <a:satOff val="0"/>
              <a:lumOff val="0"/>
              <a:alphaOff val="0"/>
            </a:prstClr>
          </a:solidFill>
          <a:prstDash val="solid"/>
          <a:miter lim="800000"/>
        </a:ln>
        <a:effectLst/>
      </dgm:spPr>
      <dgm:t>
        <a:bodyPr spcFirstLastPara="0" vert="horz" wrap="square" lIns="76200" tIns="38100" rIns="76200" bIns="38100" numCol="1" spcCol="1270" anchor="ctr" anchorCtr="0"/>
        <a:lstStyle/>
        <a:p>
          <a:pPr marL="0" lvl="0" indent="0" algn="ctr" defTabSz="622300">
            <a:lnSpc>
              <a:spcPct val="90000"/>
            </a:lnSpc>
            <a:spcBef>
              <a:spcPct val="0"/>
            </a:spcBef>
            <a:spcAft>
              <a:spcPct val="35000"/>
            </a:spcAft>
            <a:buFont typeface="+mj-lt"/>
            <a:buNone/>
          </a:pPr>
          <a:r>
            <a:rPr lang="ar-KW" sz="1200" kern="1200" dirty="0">
              <a:solidFill>
                <a:prstClr val="black"/>
              </a:solidFill>
              <a:latin typeface="Calibri" panose="020F0502020204030204"/>
              <a:ea typeface="+mn-ea"/>
              <a:cs typeface="mohammad bold art 1" pitchFamily="2" charset="-78"/>
            </a:rPr>
            <a:t>يجب ألا تتجاوز عملية شراء الأوراق المالية عن الحد الأقصى للشراء والذي يكون مساوياً لإجمالي المبالغ المالية والأوراق النقدية المودعة من العميل كهامش أولي ومبلغ التمويل الممنوح من مقدم خدمة تداول الهامش.</a:t>
          </a:r>
          <a:endParaRPr lang="en-US" sz="1400" kern="1200" dirty="0">
            <a:solidFill>
              <a:schemeClr val="tx1"/>
            </a:solidFill>
            <a:latin typeface="Calibri" panose="020F0502020204030204"/>
            <a:ea typeface="+mn-ea"/>
            <a:cs typeface="mohammad bold art 1" pitchFamily="2" charset="-78"/>
          </a:endParaRPr>
        </a:p>
      </dgm:t>
    </dgm:pt>
    <dgm:pt modelId="{D7BDE49C-83BE-4978-AD38-71E9F3A274ED}" type="parTrans" cxnId="{01FDA0CF-4FC4-47D1-943D-439E43A1BAE3}">
      <dgm:prSet/>
      <dgm:spPr/>
      <dgm:t>
        <a:bodyPr/>
        <a:lstStyle/>
        <a:p>
          <a:endParaRPr lang="en-US"/>
        </a:p>
      </dgm:t>
    </dgm:pt>
    <dgm:pt modelId="{7761F68F-2402-41F5-89FB-10543EBC7BD7}" type="sibTrans" cxnId="{01FDA0CF-4FC4-47D1-943D-439E43A1BAE3}">
      <dgm:prSet/>
      <dgm:spPr/>
      <dgm:t>
        <a:bodyPr/>
        <a:lstStyle/>
        <a:p>
          <a:endParaRPr lang="en-US"/>
        </a:p>
      </dgm:t>
    </dgm:pt>
    <dgm:pt modelId="{0BD3EB38-37E5-413B-9E54-41FE8B3B4B42}">
      <dgm:prSet phldrT="[Text]" custT="1"/>
      <dgm:spPr>
        <a:solidFill>
          <a:srgbClr val="5B9BD5">
            <a:lumMod val="60000"/>
            <a:lumOff val="40000"/>
          </a:srgbClr>
        </a:solidFill>
        <a:ln w="12700" cap="flat" cmpd="sng" algn="ctr">
          <a:solidFill>
            <a:prstClr val="white">
              <a:hueOff val="0"/>
              <a:satOff val="0"/>
              <a:lumOff val="0"/>
              <a:alphaOff val="0"/>
            </a:prstClr>
          </a:solidFill>
          <a:prstDash val="solid"/>
          <a:miter lim="800000"/>
        </a:ln>
        <a:effectLst/>
      </dgm:spPr>
      <dgm:t>
        <a:bodyPr spcFirstLastPara="0" vert="horz" wrap="square" lIns="76200" tIns="38100" rIns="76200" bIns="38100" numCol="1" spcCol="1270" anchor="ctr" anchorCtr="0"/>
        <a:lstStyle/>
        <a:p>
          <a:pPr marL="0" lvl="0" indent="0" algn="ctr" defTabSz="622300">
            <a:lnSpc>
              <a:spcPct val="90000"/>
            </a:lnSpc>
            <a:spcBef>
              <a:spcPct val="0"/>
            </a:spcBef>
            <a:spcAft>
              <a:spcPct val="35000"/>
            </a:spcAft>
            <a:buFont typeface="+mj-lt"/>
            <a:buNone/>
          </a:pPr>
          <a:r>
            <a:rPr lang="ar-KW" sz="1200" kern="1200" dirty="0">
              <a:solidFill>
                <a:prstClr val="black"/>
              </a:solidFill>
              <a:latin typeface="Calibri" panose="020F0502020204030204"/>
              <a:ea typeface="+mn-ea"/>
              <a:cs typeface="mohammad bold art 1" pitchFamily="2" charset="-78"/>
            </a:rPr>
            <a:t>يجوز للعميل، بعد موافقة مقدم خدمة التداول بالهامش، استبدال كل أو جزء من الأوراق المالية الممولة بالهامش بأوراق مالية أخرى ممولة بالهامش. </a:t>
          </a:r>
          <a:endParaRPr lang="en-US" sz="1200" kern="1200" dirty="0">
            <a:solidFill>
              <a:prstClr val="black"/>
            </a:solidFill>
            <a:latin typeface="Calibri" panose="020F0502020204030204"/>
            <a:ea typeface="+mn-ea"/>
            <a:cs typeface="mohammad bold art 1" pitchFamily="2" charset="-78"/>
          </a:endParaRPr>
        </a:p>
      </dgm:t>
    </dgm:pt>
    <dgm:pt modelId="{BFF9E66D-986E-48BA-8970-0C31EAD94FDE}" type="parTrans" cxnId="{ECA8D20A-0B3E-4174-903B-D7D861D6F81A}">
      <dgm:prSet/>
      <dgm:spPr/>
      <dgm:t>
        <a:bodyPr/>
        <a:lstStyle/>
        <a:p>
          <a:endParaRPr lang="en-US"/>
        </a:p>
      </dgm:t>
    </dgm:pt>
    <dgm:pt modelId="{5D91EFC5-C728-474B-B293-C8FE81A4406A}" type="sibTrans" cxnId="{ECA8D20A-0B3E-4174-903B-D7D861D6F81A}">
      <dgm:prSet/>
      <dgm:spPr/>
      <dgm:t>
        <a:bodyPr/>
        <a:lstStyle/>
        <a:p>
          <a:endParaRPr lang="en-US"/>
        </a:p>
      </dgm:t>
    </dgm:pt>
    <dgm:pt modelId="{93C50CDC-8F4B-4340-B433-8961AE85DAB2}">
      <dgm:prSet phldrT="[Text]" custT="1"/>
      <dgm:spPr>
        <a:solidFill>
          <a:srgbClr val="5B9BD5">
            <a:lumMod val="60000"/>
            <a:lumOff val="40000"/>
          </a:srgbClr>
        </a:solidFill>
        <a:ln w="12700" cap="flat" cmpd="sng" algn="ctr">
          <a:solidFill>
            <a:prstClr val="white">
              <a:hueOff val="0"/>
              <a:satOff val="0"/>
              <a:lumOff val="0"/>
              <a:alphaOff val="0"/>
            </a:prstClr>
          </a:solidFill>
          <a:prstDash val="solid"/>
          <a:miter lim="800000"/>
        </a:ln>
        <a:effectLst/>
      </dgm:spPr>
      <dgm:t>
        <a:bodyPr spcFirstLastPara="0" vert="horz" wrap="square" lIns="76200" tIns="38100" rIns="76200" bIns="38100" numCol="1" spcCol="1270" anchor="ctr" anchorCtr="0"/>
        <a:lstStyle/>
        <a:p>
          <a:pPr>
            <a:buFont typeface="+mj-lt"/>
            <a:buNone/>
          </a:pPr>
          <a:r>
            <a:rPr lang="ar-KW" sz="1200" kern="1200" dirty="0">
              <a:solidFill>
                <a:prstClr val="black"/>
              </a:solidFill>
              <a:latin typeface="Calibri" panose="020F0502020204030204"/>
              <a:ea typeface="+mn-ea"/>
              <a:cs typeface="mohammad bold art 1" pitchFamily="2" charset="-78"/>
            </a:rPr>
            <a:t>يجب على مقدم الخدمة إضافة الأرباح والأسهم إلى حساب التداول بالهامش.</a:t>
          </a:r>
          <a:endParaRPr lang="en-US" sz="1200" kern="1200" dirty="0">
            <a:solidFill>
              <a:prstClr val="black"/>
            </a:solidFill>
            <a:latin typeface="Calibri" panose="020F0502020204030204"/>
            <a:ea typeface="+mn-ea"/>
            <a:cs typeface="mohammad bold art 1" pitchFamily="2" charset="-78"/>
          </a:endParaRPr>
        </a:p>
      </dgm:t>
    </dgm:pt>
    <dgm:pt modelId="{A465F05B-5617-417B-9D85-1F20FBCEAC10}" type="sibTrans" cxnId="{CB53F6FF-3F46-413E-949A-FCCA9D273539}">
      <dgm:prSet/>
      <dgm:spPr/>
      <dgm:t>
        <a:bodyPr/>
        <a:lstStyle/>
        <a:p>
          <a:endParaRPr lang="en-US"/>
        </a:p>
      </dgm:t>
    </dgm:pt>
    <dgm:pt modelId="{21A59771-8004-419D-8EF9-018594521FEB}" type="parTrans" cxnId="{CB53F6FF-3F46-413E-949A-FCCA9D273539}">
      <dgm:prSet/>
      <dgm:spPr/>
      <dgm:t>
        <a:bodyPr/>
        <a:lstStyle/>
        <a:p>
          <a:endParaRPr lang="en-US"/>
        </a:p>
      </dgm:t>
    </dgm:pt>
    <dgm:pt modelId="{B9243048-D6C2-4B89-965B-FF61FA07C0A0}">
      <dgm:prSet phldrT="[Text]" custT="1"/>
      <dgm:spPr>
        <a:solidFill>
          <a:srgbClr val="5B9BD5">
            <a:lumMod val="60000"/>
            <a:lumOff val="40000"/>
          </a:srgbClr>
        </a:solidFill>
        <a:ln w="12700" cap="flat" cmpd="sng" algn="ctr">
          <a:solidFill>
            <a:prstClr val="white">
              <a:hueOff val="0"/>
              <a:satOff val="0"/>
              <a:lumOff val="0"/>
              <a:alphaOff val="0"/>
            </a:prstClr>
          </a:solidFill>
          <a:prstDash val="solid"/>
          <a:miter lim="800000"/>
        </a:ln>
        <a:effectLst/>
      </dgm:spPr>
      <dgm:t>
        <a:bodyPr spcFirstLastPara="0" vert="horz" wrap="square" lIns="76200" tIns="38100" rIns="76200" bIns="38100" numCol="1" spcCol="1270" anchor="ctr" anchorCtr="0"/>
        <a:lstStyle/>
        <a:p>
          <a:pPr marL="0" lvl="0" indent="0" algn="ctr" defTabSz="622300">
            <a:lnSpc>
              <a:spcPct val="90000"/>
            </a:lnSpc>
            <a:spcBef>
              <a:spcPct val="0"/>
            </a:spcBef>
            <a:spcAft>
              <a:spcPct val="35000"/>
            </a:spcAft>
            <a:buFont typeface="+mj-lt"/>
            <a:buNone/>
          </a:pPr>
          <a:r>
            <a:rPr lang="ar-KW" sz="1200" kern="1200" dirty="0">
              <a:solidFill>
                <a:prstClr val="black"/>
              </a:solidFill>
              <a:latin typeface="Calibri" panose="020F0502020204030204"/>
              <a:ea typeface="+mn-ea"/>
              <a:cs typeface="mohammad bold art 1" pitchFamily="2" charset="-78"/>
            </a:rPr>
            <a:t>يٌحظر استخدام حساب التداول بالهامش للاكتتاب في الإصدارات الجديدة للأوراق المالية.</a:t>
          </a:r>
          <a:endParaRPr lang="en-US" sz="1200" kern="1200" dirty="0">
            <a:solidFill>
              <a:prstClr val="black"/>
            </a:solidFill>
            <a:latin typeface="Calibri" panose="020F0502020204030204"/>
            <a:ea typeface="+mn-ea"/>
            <a:cs typeface="mohammad bold art 1" pitchFamily="2" charset="-78"/>
          </a:endParaRPr>
        </a:p>
      </dgm:t>
    </dgm:pt>
    <dgm:pt modelId="{1EB2B114-B00F-4A98-985C-C2940D9905D4}" type="sibTrans" cxnId="{0B67C328-8246-4C37-9E9C-2A1C508A5653}">
      <dgm:prSet/>
      <dgm:spPr/>
      <dgm:t>
        <a:bodyPr/>
        <a:lstStyle/>
        <a:p>
          <a:endParaRPr lang="en-US"/>
        </a:p>
      </dgm:t>
    </dgm:pt>
    <dgm:pt modelId="{864E7A51-FFBB-455A-81E0-0B3FA4BF1D83}" type="parTrans" cxnId="{0B67C328-8246-4C37-9E9C-2A1C508A5653}">
      <dgm:prSet/>
      <dgm:spPr/>
      <dgm:t>
        <a:bodyPr/>
        <a:lstStyle/>
        <a:p>
          <a:endParaRPr lang="en-US"/>
        </a:p>
      </dgm:t>
    </dgm:pt>
    <dgm:pt modelId="{B6CCDE33-7771-4FC9-995B-7BFF88ECE26E}">
      <dgm:prSet phldrT="[Text]" custT="1"/>
      <dgm:spPr>
        <a:solidFill>
          <a:srgbClr val="5B9BD5">
            <a:lumMod val="60000"/>
            <a:lumOff val="40000"/>
          </a:srgbClr>
        </a:solidFill>
        <a:ln w="12700" cap="flat" cmpd="sng" algn="ctr">
          <a:solidFill>
            <a:prstClr val="white">
              <a:hueOff val="0"/>
              <a:satOff val="0"/>
              <a:lumOff val="0"/>
              <a:alphaOff val="0"/>
            </a:prstClr>
          </a:solidFill>
          <a:prstDash val="solid"/>
          <a:miter lim="800000"/>
        </a:ln>
        <a:effectLst/>
      </dgm:spPr>
      <dgm:t>
        <a:bodyPr spcFirstLastPara="0" vert="horz" wrap="square" lIns="76200" tIns="38100" rIns="76200" bIns="38100" numCol="1" spcCol="1270" anchor="ctr" anchorCtr="0"/>
        <a:lstStyle/>
        <a:p>
          <a:pPr algn="ctr">
            <a:buFont typeface="+mj-lt"/>
            <a:buAutoNum type="arabicPeriod"/>
          </a:pPr>
          <a:r>
            <a:rPr lang="ar-KW" sz="1200" kern="1200" dirty="0">
              <a:solidFill>
                <a:prstClr val="black"/>
              </a:solidFill>
              <a:latin typeface="Calibri" panose="020F0502020204030204"/>
              <a:ea typeface="+mn-ea"/>
              <a:cs typeface="mohammad bold art 1" pitchFamily="2" charset="-78"/>
            </a:rPr>
            <a:t>يجوز للعميل السحب النقدي من المبالغ المودعة في حساب التداول بالهامش أو تحويلها الى حساباته الأخرى لدى مقدم خدمة التداول بالهامش، في حال زادت قيمتها عن الهامش الأولي.</a:t>
          </a:r>
          <a:endParaRPr lang="en-US" sz="1200" kern="1200" dirty="0">
            <a:solidFill>
              <a:prstClr val="black"/>
            </a:solidFill>
            <a:latin typeface="Calibri" panose="020F0502020204030204"/>
            <a:ea typeface="+mn-ea"/>
            <a:cs typeface="mohammad bold art 1" pitchFamily="2" charset="-78"/>
          </a:endParaRPr>
        </a:p>
      </dgm:t>
    </dgm:pt>
    <dgm:pt modelId="{C14F507D-E048-4A5B-956A-8EDCC515B0C7}" type="sibTrans" cxnId="{9671110F-75B4-4862-AD45-50D69BC75787}">
      <dgm:prSet/>
      <dgm:spPr/>
      <dgm:t>
        <a:bodyPr/>
        <a:lstStyle/>
        <a:p>
          <a:endParaRPr lang="en-US"/>
        </a:p>
      </dgm:t>
    </dgm:pt>
    <dgm:pt modelId="{F2E0E0CA-8C18-45F0-8780-5698B96BEB48}" type="parTrans" cxnId="{9671110F-75B4-4862-AD45-50D69BC75787}">
      <dgm:prSet/>
      <dgm:spPr/>
      <dgm:t>
        <a:bodyPr/>
        <a:lstStyle/>
        <a:p>
          <a:endParaRPr lang="en-US"/>
        </a:p>
      </dgm:t>
    </dgm:pt>
    <dgm:pt modelId="{EBF08CF7-61F9-4B54-BE70-53BF17E35AC2}">
      <dgm:prSet phldrT="[Text]" custT="1"/>
      <dgm:spPr>
        <a:solidFill>
          <a:srgbClr val="5B9BD5">
            <a:lumMod val="60000"/>
            <a:lumOff val="40000"/>
          </a:srgbClr>
        </a:solidFill>
        <a:ln w="12700" cap="flat" cmpd="sng" algn="ctr">
          <a:solidFill>
            <a:prstClr val="white">
              <a:hueOff val="0"/>
              <a:satOff val="0"/>
              <a:lumOff val="0"/>
              <a:alphaOff val="0"/>
            </a:prstClr>
          </a:solidFill>
          <a:prstDash val="solid"/>
          <a:miter lim="800000"/>
        </a:ln>
        <a:effectLst/>
      </dgm:spPr>
      <dgm:t>
        <a:bodyPr spcFirstLastPara="0" vert="horz" wrap="square" lIns="76200" tIns="38100" rIns="76200" bIns="38100" numCol="1" spcCol="1270" anchor="ctr" anchorCtr="0"/>
        <a:lstStyle/>
        <a:p>
          <a:pPr marL="0" lvl="0" indent="0" algn="ctr" defTabSz="622300">
            <a:lnSpc>
              <a:spcPct val="90000"/>
            </a:lnSpc>
            <a:spcBef>
              <a:spcPct val="0"/>
            </a:spcBef>
            <a:spcAft>
              <a:spcPct val="35000"/>
            </a:spcAft>
            <a:buFont typeface="+mj-lt"/>
            <a:buNone/>
          </a:pPr>
          <a:r>
            <a:rPr lang="ar-KW" sz="1200" kern="1200" dirty="0">
              <a:solidFill>
                <a:prstClr val="black"/>
              </a:solidFill>
              <a:latin typeface="Calibri" panose="020F0502020204030204"/>
              <a:ea typeface="+mn-ea"/>
              <a:cs typeface="mohammad bold art 1" pitchFamily="2" charset="-78"/>
            </a:rPr>
            <a:t>عند قيام العميل بشراء الأوراق المالية بمبلغ أقل من الحد الأقصى للشراء، فانه يجوز للعميل استخدام المبلغ المتبقي لشراء أوراق مالية أخرى في حساب التداول بالهامش.</a:t>
          </a:r>
          <a:endParaRPr lang="en-US" sz="1200" kern="1200" dirty="0">
            <a:solidFill>
              <a:prstClr val="black"/>
            </a:solidFill>
            <a:latin typeface="Calibri" panose="020F0502020204030204"/>
            <a:ea typeface="+mn-ea"/>
            <a:cs typeface="mohammad bold art 1" pitchFamily="2" charset="-78"/>
          </a:endParaRPr>
        </a:p>
      </dgm:t>
    </dgm:pt>
    <dgm:pt modelId="{FF9D15B4-3013-4F52-BBAD-9F6F79B1BD68}" type="sibTrans" cxnId="{8778D795-BA60-49AD-9F47-A09A9E25AD95}">
      <dgm:prSet/>
      <dgm:spPr/>
      <dgm:t>
        <a:bodyPr/>
        <a:lstStyle/>
        <a:p>
          <a:endParaRPr lang="en-US"/>
        </a:p>
      </dgm:t>
    </dgm:pt>
    <dgm:pt modelId="{56806543-F492-4614-8858-F1F8B529AF2D}" type="parTrans" cxnId="{8778D795-BA60-49AD-9F47-A09A9E25AD95}">
      <dgm:prSet/>
      <dgm:spPr/>
      <dgm:t>
        <a:bodyPr/>
        <a:lstStyle/>
        <a:p>
          <a:endParaRPr lang="en-US"/>
        </a:p>
      </dgm:t>
    </dgm:pt>
    <dgm:pt modelId="{5F7E13B9-92E4-423A-A351-FFFC903C0CBA}" type="pres">
      <dgm:prSet presAssocID="{55983A79-5036-4647-8E50-77E945FBEF9C}" presName="diagram" presStyleCnt="0">
        <dgm:presLayoutVars>
          <dgm:dir val="rev"/>
          <dgm:resizeHandles val="exact"/>
        </dgm:presLayoutVars>
      </dgm:prSet>
      <dgm:spPr/>
    </dgm:pt>
    <dgm:pt modelId="{B47C9903-EC37-48B4-92D4-573741C1750A}" type="pres">
      <dgm:prSet presAssocID="{17A8D316-F914-4E87-A064-035D442710F4}" presName="node" presStyleLbl="node1" presStyleIdx="0" presStyleCnt="6" custScaleX="81101" custLinFactNeighborX="14643" custLinFactNeighborY="-1042">
        <dgm:presLayoutVars>
          <dgm:bulletEnabled val="1"/>
        </dgm:presLayoutVars>
      </dgm:prSet>
      <dgm:spPr>
        <a:xfrm>
          <a:off x="6175841" y="769592"/>
          <a:ext cx="2933013" cy="1759808"/>
        </a:xfrm>
        <a:prstGeom prst="flowChartAlternateProcess">
          <a:avLst/>
        </a:prstGeom>
      </dgm:spPr>
    </dgm:pt>
    <dgm:pt modelId="{BB86B333-789C-4BC1-A8BD-AA8A528DE8C6}" type="pres">
      <dgm:prSet presAssocID="{7761F68F-2402-41F5-89FB-10543EBC7BD7}" presName="sibTrans" presStyleCnt="0"/>
      <dgm:spPr/>
    </dgm:pt>
    <dgm:pt modelId="{4F75DB0E-DE99-453E-A354-E13379BB9150}" type="pres">
      <dgm:prSet presAssocID="{EBF08CF7-61F9-4B54-BE70-53BF17E35AC2}" presName="node" presStyleLbl="node1" presStyleIdx="1" presStyleCnt="6" custScaleX="81093" custLinFactNeighborX="-2425" custLinFactNeighborY="1128">
        <dgm:presLayoutVars>
          <dgm:bulletEnabled val="1"/>
        </dgm:presLayoutVars>
      </dgm:prSet>
      <dgm:spPr>
        <a:xfrm>
          <a:off x="3063209" y="769592"/>
          <a:ext cx="2933013" cy="1759808"/>
        </a:xfrm>
        <a:prstGeom prst="flowChartAlternateProcess">
          <a:avLst/>
        </a:prstGeom>
      </dgm:spPr>
    </dgm:pt>
    <dgm:pt modelId="{2B0C6CB5-A6BF-4217-9380-DAE6D614A7F7}" type="pres">
      <dgm:prSet presAssocID="{FF9D15B4-3013-4F52-BBAD-9F6F79B1BD68}" presName="sibTrans" presStyleCnt="0"/>
      <dgm:spPr/>
    </dgm:pt>
    <dgm:pt modelId="{ADDC6BBE-CE5E-458E-A8DB-C28364FA9A02}" type="pres">
      <dgm:prSet presAssocID="{B6CCDE33-7771-4FC9-995B-7BFF88ECE26E}" presName="node" presStyleLbl="node1" presStyleIdx="2" presStyleCnt="6" custScaleX="81093" custScaleY="100000" custLinFactNeighborX="-17549" custLinFactNeighborY="-149">
        <dgm:presLayoutVars>
          <dgm:bulletEnabled val="1"/>
        </dgm:presLayoutVars>
      </dgm:prSet>
      <dgm:spPr>
        <a:xfrm>
          <a:off x="0" y="771633"/>
          <a:ext cx="2933013" cy="1759808"/>
        </a:xfrm>
        <a:prstGeom prst="flowChartAlternateProcess">
          <a:avLst/>
        </a:prstGeom>
      </dgm:spPr>
    </dgm:pt>
    <dgm:pt modelId="{97D2633B-F486-4997-A349-58A6E1E05AEC}" type="pres">
      <dgm:prSet presAssocID="{C14F507D-E048-4A5B-956A-8EDCC515B0C7}" presName="sibTrans" presStyleCnt="0"/>
      <dgm:spPr/>
    </dgm:pt>
    <dgm:pt modelId="{01221AEF-AAF1-4F54-8DC9-9453C1CC7994}" type="pres">
      <dgm:prSet presAssocID="{0BD3EB38-37E5-413B-9E54-41FE8B3B4B42}" presName="node" presStyleLbl="node1" presStyleIdx="3" presStyleCnt="6" custScaleX="81093" custLinFactNeighborX="15766" custLinFactNeighborY="-5618">
        <dgm:presLayoutVars>
          <dgm:bulletEnabled val="1"/>
        </dgm:presLayoutVars>
      </dgm:prSet>
      <dgm:spPr>
        <a:xfrm>
          <a:off x="4900625" y="2819798"/>
          <a:ext cx="2933013" cy="1759808"/>
        </a:xfrm>
        <a:prstGeom prst="flowChartAlternateProcess">
          <a:avLst/>
        </a:prstGeom>
      </dgm:spPr>
    </dgm:pt>
    <dgm:pt modelId="{41114DD6-2E11-4A68-B9B7-442AC9B1721D}" type="pres">
      <dgm:prSet presAssocID="{5D91EFC5-C728-474B-B293-C8FE81A4406A}" presName="sibTrans" presStyleCnt="0"/>
      <dgm:spPr/>
    </dgm:pt>
    <dgm:pt modelId="{0C60E8A0-8DC8-4989-8B59-8A2256D42BD6}" type="pres">
      <dgm:prSet presAssocID="{B9243048-D6C2-4B89-965B-FF61FA07C0A0}" presName="node" presStyleLbl="node1" presStyleIdx="4" presStyleCnt="6" custScaleX="81093" custLinFactNeighborX="-2429" custLinFactNeighborY="-4348">
        <dgm:presLayoutVars>
          <dgm:bulletEnabled val="1"/>
        </dgm:presLayoutVars>
      </dgm:prSet>
      <dgm:spPr>
        <a:xfrm>
          <a:off x="1359246" y="2809907"/>
          <a:ext cx="2933013" cy="1759808"/>
        </a:xfrm>
        <a:prstGeom prst="flowChartAlternateProcess">
          <a:avLst/>
        </a:prstGeom>
      </dgm:spPr>
    </dgm:pt>
    <dgm:pt modelId="{B572AE17-983A-4F8E-AE85-279A780F3A0B}" type="pres">
      <dgm:prSet presAssocID="{1EB2B114-B00F-4A98-985C-C2940D9905D4}" presName="sibTrans" presStyleCnt="0"/>
      <dgm:spPr/>
    </dgm:pt>
    <dgm:pt modelId="{9AE01A5F-3573-4F4C-AA07-88A15FFA56B1}" type="pres">
      <dgm:prSet presAssocID="{93C50CDC-8F4B-4340-B433-8961AE85DAB2}" presName="node" presStyleLbl="node1" presStyleIdx="5" presStyleCnt="6" custScaleX="81093" custLinFactNeighborX="-18425" custLinFactNeighborY="-5191">
        <dgm:presLayoutVars>
          <dgm:bulletEnabled val="1"/>
        </dgm:presLayoutVars>
      </dgm:prSet>
      <dgm:spPr>
        <a:prstGeom prst="flowChartAlternateProcess">
          <a:avLst/>
        </a:prstGeom>
      </dgm:spPr>
    </dgm:pt>
  </dgm:ptLst>
  <dgm:cxnLst>
    <dgm:cxn modelId="{ECA8D20A-0B3E-4174-903B-D7D861D6F81A}" srcId="{55983A79-5036-4647-8E50-77E945FBEF9C}" destId="{0BD3EB38-37E5-413B-9E54-41FE8B3B4B42}" srcOrd="3" destOrd="0" parTransId="{BFF9E66D-986E-48BA-8970-0C31EAD94FDE}" sibTransId="{5D91EFC5-C728-474B-B293-C8FE81A4406A}"/>
    <dgm:cxn modelId="{9671110F-75B4-4862-AD45-50D69BC75787}" srcId="{55983A79-5036-4647-8E50-77E945FBEF9C}" destId="{B6CCDE33-7771-4FC9-995B-7BFF88ECE26E}" srcOrd="2" destOrd="0" parTransId="{F2E0E0CA-8C18-45F0-8780-5698B96BEB48}" sibTransId="{C14F507D-E048-4A5B-956A-8EDCC515B0C7}"/>
    <dgm:cxn modelId="{DFE3C514-B46D-4A16-B1CD-1AAC3235A576}" type="presOf" srcId="{55983A79-5036-4647-8E50-77E945FBEF9C}" destId="{5F7E13B9-92E4-423A-A351-FFFC903C0CBA}" srcOrd="0" destOrd="0" presId="urn:microsoft.com/office/officeart/2005/8/layout/default"/>
    <dgm:cxn modelId="{6B196818-EA31-43BF-B2B9-93A61EA1A7C6}" type="presOf" srcId="{93C50CDC-8F4B-4340-B433-8961AE85DAB2}" destId="{9AE01A5F-3573-4F4C-AA07-88A15FFA56B1}" srcOrd="0" destOrd="0" presId="urn:microsoft.com/office/officeart/2005/8/layout/default"/>
    <dgm:cxn modelId="{0B67C328-8246-4C37-9E9C-2A1C508A5653}" srcId="{55983A79-5036-4647-8E50-77E945FBEF9C}" destId="{B9243048-D6C2-4B89-965B-FF61FA07C0A0}" srcOrd="4" destOrd="0" parTransId="{864E7A51-FFBB-455A-81E0-0B3FA4BF1D83}" sibTransId="{1EB2B114-B00F-4A98-985C-C2940D9905D4}"/>
    <dgm:cxn modelId="{34762F32-67B3-44AF-A405-B40B119516F6}" type="presOf" srcId="{17A8D316-F914-4E87-A064-035D442710F4}" destId="{B47C9903-EC37-48B4-92D4-573741C1750A}" srcOrd="0" destOrd="0" presId="urn:microsoft.com/office/officeart/2005/8/layout/default"/>
    <dgm:cxn modelId="{50C69B52-1EF8-48C8-B2DC-00457788AF5B}" type="presOf" srcId="{0BD3EB38-37E5-413B-9E54-41FE8B3B4B42}" destId="{01221AEF-AAF1-4F54-8DC9-9453C1CC7994}" srcOrd="0" destOrd="0" presId="urn:microsoft.com/office/officeart/2005/8/layout/default"/>
    <dgm:cxn modelId="{B9847E8A-915D-4B3C-A342-473A6C1EFBCF}" type="presOf" srcId="{B6CCDE33-7771-4FC9-995B-7BFF88ECE26E}" destId="{ADDC6BBE-CE5E-458E-A8DB-C28364FA9A02}" srcOrd="0" destOrd="0" presId="urn:microsoft.com/office/officeart/2005/8/layout/default"/>
    <dgm:cxn modelId="{D9CE828D-7063-4237-B363-D42C2F1B3BE0}" type="presOf" srcId="{EBF08CF7-61F9-4B54-BE70-53BF17E35AC2}" destId="{4F75DB0E-DE99-453E-A354-E13379BB9150}" srcOrd="0" destOrd="0" presId="urn:microsoft.com/office/officeart/2005/8/layout/default"/>
    <dgm:cxn modelId="{8778D795-BA60-49AD-9F47-A09A9E25AD95}" srcId="{55983A79-5036-4647-8E50-77E945FBEF9C}" destId="{EBF08CF7-61F9-4B54-BE70-53BF17E35AC2}" srcOrd="1" destOrd="0" parTransId="{56806543-F492-4614-8858-F1F8B529AF2D}" sibTransId="{FF9D15B4-3013-4F52-BBAD-9F6F79B1BD68}"/>
    <dgm:cxn modelId="{01FDA0CF-4FC4-47D1-943D-439E43A1BAE3}" srcId="{55983A79-5036-4647-8E50-77E945FBEF9C}" destId="{17A8D316-F914-4E87-A064-035D442710F4}" srcOrd="0" destOrd="0" parTransId="{D7BDE49C-83BE-4978-AD38-71E9F3A274ED}" sibTransId="{7761F68F-2402-41F5-89FB-10543EBC7BD7}"/>
    <dgm:cxn modelId="{413734DC-EEB2-4927-82AC-C0BDCA0BFF0E}" type="presOf" srcId="{B9243048-D6C2-4B89-965B-FF61FA07C0A0}" destId="{0C60E8A0-8DC8-4989-8B59-8A2256D42BD6}" srcOrd="0" destOrd="0" presId="urn:microsoft.com/office/officeart/2005/8/layout/default"/>
    <dgm:cxn modelId="{CB53F6FF-3F46-413E-949A-FCCA9D273539}" srcId="{55983A79-5036-4647-8E50-77E945FBEF9C}" destId="{93C50CDC-8F4B-4340-B433-8961AE85DAB2}" srcOrd="5" destOrd="0" parTransId="{21A59771-8004-419D-8EF9-018594521FEB}" sibTransId="{A465F05B-5617-417B-9D85-1F20FBCEAC10}"/>
    <dgm:cxn modelId="{F9BBD889-BEEF-4E8F-8B4C-43F7410B920F}" type="presParOf" srcId="{5F7E13B9-92E4-423A-A351-FFFC903C0CBA}" destId="{B47C9903-EC37-48B4-92D4-573741C1750A}" srcOrd="0" destOrd="0" presId="urn:microsoft.com/office/officeart/2005/8/layout/default"/>
    <dgm:cxn modelId="{18A59DE9-764C-43DD-993B-3F24ECD3F13E}" type="presParOf" srcId="{5F7E13B9-92E4-423A-A351-FFFC903C0CBA}" destId="{BB86B333-789C-4BC1-A8BD-AA8A528DE8C6}" srcOrd="1" destOrd="0" presId="urn:microsoft.com/office/officeart/2005/8/layout/default"/>
    <dgm:cxn modelId="{6DBAEED8-118E-45E6-963B-C9A9873808F2}" type="presParOf" srcId="{5F7E13B9-92E4-423A-A351-FFFC903C0CBA}" destId="{4F75DB0E-DE99-453E-A354-E13379BB9150}" srcOrd="2" destOrd="0" presId="urn:microsoft.com/office/officeart/2005/8/layout/default"/>
    <dgm:cxn modelId="{AEB7D66F-25B8-4D03-A4E4-B6C0511EDC18}" type="presParOf" srcId="{5F7E13B9-92E4-423A-A351-FFFC903C0CBA}" destId="{2B0C6CB5-A6BF-4217-9380-DAE6D614A7F7}" srcOrd="3" destOrd="0" presId="urn:microsoft.com/office/officeart/2005/8/layout/default"/>
    <dgm:cxn modelId="{B6F92B74-B664-44AF-9775-E2D7FF970299}" type="presParOf" srcId="{5F7E13B9-92E4-423A-A351-FFFC903C0CBA}" destId="{ADDC6BBE-CE5E-458E-A8DB-C28364FA9A02}" srcOrd="4" destOrd="0" presId="urn:microsoft.com/office/officeart/2005/8/layout/default"/>
    <dgm:cxn modelId="{8A0E31B6-637C-4A23-AF5B-F8D0844FA5B2}" type="presParOf" srcId="{5F7E13B9-92E4-423A-A351-FFFC903C0CBA}" destId="{97D2633B-F486-4997-A349-58A6E1E05AEC}" srcOrd="5" destOrd="0" presId="urn:microsoft.com/office/officeart/2005/8/layout/default"/>
    <dgm:cxn modelId="{4A35A8E7-8DC3-4971-AE70-F009234613E2}" type="presParOf" srcId="{5F7E13B9-92E4-423A-A351-FFFC903C0CBA}" destId="{01221AEF-AAF1-4F54-8DC9-9453C1CC7994}" srcOrd="6" destOrd="0" presId="urn:microsoft.com/office/officeart/2005/8/layout/default"/>
    <dgm:cxn modelId="{4B0FC10E-F380-4C24-9E4C-8127E3D438FA}" type="presParOf" srcId="{5F7E13B9-92E4-423A-A351-FFFC903C0CBA}" destId="{41114DD6-2E11-4A68-B9B7-442AC9B1721D}" srcOrd="7" destOrd="0" presId="urn:microsoft.com/office/officeart/2005/8/layout/default"/>
    <dgm:cxn modelId="{350937B2-43BB-4E02-9D4B-9DA5DF8B38A8}" type="presParOf" srcId="{5F7E13B9-92E4-423A-A351-FFFC903C0CBA}" destId="{0C60E8A0-8DC8-4989-8B59-8A2256D42BD6}" srcOrd="8" destOrd="0" presId="urn:microsoft.com/office/officeart/2005/8/layout/default"/>
    <dgm:cxn modelId="{FA2E4C3D-86EA-4A2D-89B5-E2F194961AB2}" type="presParOf" srcId="{5F7E13B9-92E4-423A-A351-FFFC903C0CBA}" destId="{B572AE17-983A-4F8E-AE85-279A780F3A0B}" srcOrd="9" destOrd="0" presId="urn:microsoft.com/office/officeart/2005/8/layout/default"/>
    <dgm:cxn modelId="{36543890-E1C8-4962-ABD1-887832355B93}" type="presParOf" srcId="{5F7E13B9-92E4-423A-A351-FFFC903C0CBA}" destId="{9AE01A5F-3573-4F4C-AA07-88A15FFA56B1}" srcOrd="10" destOrd="0" presId="urn:microsoft.com/office/officeart/2005/8/layout/default"/>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362A31-FD42-4761-AA67-1576E4ECEE67}">
      <dsp:nvSpPr>
        <dsp:cNvPr id="0" name=""/>
        <dsp:cNvSpPr/>
      </dsp:nvSpPr>
      <dsp:spPr>
        <a:xfrm rot="16200000">
          <a:off x="2855904" y="-2684295"/>
          <a:ext cx="1352385" cy="7064195"/>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just" defTabSz="711200" rtl="1">
            <a:lnSpc>
              <a:spcPct val="90000"/>
            </a:lnSpc>
            <a:spcBef>
              <a:spcPct val="0"/>
            </a:spcBef>
            <a:spcAft>
              <a:spcPct val="15000"/>
            </a:spcAft>
            <a:buFont typeface="Arial" panose="020B0604020202020204" pitchFamily="34" charset="0"/>
            <a:buNone/>
          </a:pPr>
          <a:r>
            <a:rPr lang="ar-KW" sz="1600" kern="1200" dirty="0">
              <a:solidFill>
                <a:schemeClr val="accent1">
                  <a:lumMod val="50000"/>
                </a:schemeClr>
              </a:solidFill>
              <a:cs typeface="mohammad bold art 1" pitchFamily="2" charset="-78"/>
            </a:rPr>
            <a:t>تمويل من مقدم خدمة التداول بالهامش لعميله بنسبة من القيمة السوقية للأوراق المالية الممولة بالهامش وفق الاتفاقية التي تنظم العلاقة بينهما في هذا الشأن، وذلك بضمان الأوراق المالية الموجودة في حساب التداول بالهامش، أو الضمانات الإضافية الواردة في اللائحة التنفيذية.</a:t>
          </a:r>
          <a:endParaRPr lang="en-US" sz="1600" kern="1200" dirty="0">
            <a:solidFill>
              <a:schemeClr val="accent1">
                <a:lumMod val="50000"/>
              </a:schemeClr>
            </a:solidFill>
            <a:cs typeface="mohammad bold art 1" pitchFamily="2" charset="-78"/>
          </a:endParaRPr>
        </a:p>
      </dsp:txBody>
      <dsp:txXfrm rot="5400000">
        <a:off x="66017" y="237628"/>
        <a:ext cx="6998177" cy="1220349"/>
      </dsp:txXfrm>
    </dsp:sp>
    <dsp:sp modelId="{0CFF3CB4-D71E-4640-8834-5253FA560CF7}">
      <dsp:nvSpPr>
        <dsp:cNvPr id="0" name=""/>
        <dsp:cNvSpPr/>
      </dsp:nvSpPr>
      <dsp:spPr>
        <a:xfrm>
          <a:off x="6978435" y="0"/>
          <a:ext cx="3973609" cy="1690482"/>
        </a:xfrm>
        <a:prstGeom prst="roundRect">
          <a:avLst/>
        </a:prstGeom>
        <a:solidFill>
          <a:schemeClr val="accent1">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ar-KW" sz="2000" kern="1200" dirty="0">
              <a:solidFill>
                <a:schemeClr val="tx1"/>
              </a:solidFill>
              <a:cs typeface="mohammad bold art 1" pitchFamily="2" charset="-78"/>
            </a:rPr>
            <a:t>التداول بالهامش</a:t>
          </a:r>
          <a:endParaRPr lang="en-US" sz="2000" kern="1200" dirty="0">
            <a:solidFill>
              <a:schemeClr val="tx1"/>
            </a:solidFill>
            <a:cs typeface="mohammad bold art 1" pitchFamily="2" charset="-78"/>
          </a:endParaRPr>
        </a:p>
      </dsp:txBody>
      <dsp:txXfrm>
        <a:off x="7060958" y="82523"/>
        <a:ext cx="3808563" cy="1525436"/>
      </dsp:txXfrm>
    </dsp:sp>
    <dsp:sp modelId="{ACA391F6-A951-43CF-820C-ADE1CDAA9C7C}">
      <dsp:nvSpPr>
        <dsp:cNvPr id="0" name=""/>
        <dsp:cNvSpPr/>
      </dsp:nvSpPr>
      <dsp:spPr>
        <a:xfrm rot="16200000">
          <a:off x="2855904" y="-909288"/>
          <a:ext cx="1352385" cy="7064195"/>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just" defTabSz="711200" rtl="1">
            <a:lnSpc>
              <a:spcPct val="90000"/>
            </a:lnSpc>
            <a:spcBef>
              <a:spcPct val="0"/>
            </a:spcBef>
            <a:spcAft>
              <a:spcPct val="15000"/>
            </a:spcAft>
            <a:buNone/>
          </a:pPr>
          <a:r>
            <a:rPr lang="ar-KW" sz="1600" kern="1200" dirty="0">
              <a:solidFill>
                <a:schemeClr val="accent1">
                  <a:lumMod val="50000"/>
                </a:schemeClr>
              </a:solidFill>
              <a:latin typeface="Calibri" panose="020F0502020204030204"/>
              <a:ea typeface="+mn-ea"/>
              <a:cs typeface="mohammad bold art 1" pitchFamily="2" charset="-78"/>
            </a:rPr>
            <a:t>شخص مرخص له لمزاولة نشاط مدير محفظة الاستثمار ومسجلاً لدى وكالة مقاصة كمقدم لخدمة التداول بالهامش.</a:t>
          </a:r>
          <a:endParaRPr lang="en-US" sz="1600" kern="1200" dirty="0">
            <a:solidFill>
              <a:schemeClr val="accent1">
                <a:lumMod val="50000"/>
              </a:schemeClr>
            </a:solidFill>
            <a:latin typeface="Calibri" panose="020F0502020204030204"/>
            <a:ea typeface="+mn-ea"/>
            <a:cs typeface="mohammad bold art 1" pitchFamily="2" charset="-78"/>
          </a:endParaRPr>
        </a:p>
      </dsp:txBody>
      <dsp:txXfrm rot="5400000">
        <a:off x="66017" y="2012635"/>
        <a:ext cx="6998177" cy="1220349"/>
      </dsp:txXfrm>
    </dsp:sp>
    <dsp:sp modelId="{82BC434E-1AF3-4D33-8627-FD588A8E8895}">
      <dsp:nvSpPr>
        <dsp:cNvPr id="0" name=""/>
        <dsp:cNvSpPr/>
      </dsp:nvSpPr>
      <dsp:spPr>
        <a:xfrm>
          <a:off x="6940359" y="1755168"/>
          <a:ext cx="3973609" cy="1690482"/>
        </a:xfrm>
        <a:prstGeom prst="roundRect">
          <a:avLst/>
        </a:prstGeom>
        <a:solidFill>
          <a:srgbClr val="5B9BD5">
            <a:lumMod val="60000"/>
            <a:lumOff val="40000"/>
          </a:srgbClr>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72390" rIns="144780" bIns="72390" numCol="1" spcCol="1270" anchor="ctr" anchorCtr="0">
          <a:noAutofit/>
        </a:bodyPr>
        <a:lstStyle/>
        <a:p>
          <a:pPr marL="0" lvl="0" indent="0" algn="ctr" defTabSz="889000">
            <a:lnSpc>
              <a:spcPct val="90000"/>
            </a:lnSpc>
            <a:spcBef>
              <a:spcPct val="0"/>
            </a:spcBef>
            <a:spcAft>
              <a:spcPct val="35000"/>
            </a:spcAft>
            <a:buNone/>
          </a:pPr>
          <a:r>
            <a:rPr lang="ar-KW" sz="2000" kern="1200" dirty="0">
              <a:solidFill>
                <a:schemeClr val="tx1"/>
              </a:solidFill>
              <a:cs typeface="mohammad bold art 1" pitchFamily="2" charset="-78"/>
            </a:rPr>
            <a:t>مقدم </a:t>
          </a:r>
          <a:r>
            <a:rPr lang="ar-KW" sz="2000" kern="1200" dirty="0">
              <a:solidFill>
                <a:prstClr val="black"/>
              </a:solidFill>
              <a:latin typeface="Calibri" panose="020F0502020204030204"/>
              <a:ea typeface="+mn-ea"/>
              <a:cs typeface="mohammad bold art 1" pitchFamily="2" charset="-78"/>
            </a:rPr>
            <a:t>خدمة</a:t>
          </a:r>
          <a:r>
            <a:rPr lang="ar-KW" sz="2000" kern="1200" dirty="0">
              <a:solidFill>
                <a:schemeClr val="tx1"/>
              </a:solidFill>
              <a:cs typeface="mohammad bold art 1" pitchFamily="2" charset="-78"/>
            </a:rPr>
            <a:t> التداول بالهامش</a:t>
          </a:r>
          <a:endParaRPr lang="en-US" sz="2000" kern="1200" dirty="0">
            <a:solidFill>
              <a:schemeClr val="tx1"/>
            </a:solidFill>
            <a:cs typeface="mohammad bold art 1" pitchFamily="2" charset="-78"/>
          </a:endParaRPr>
        </a:p>
      </dsp:txBody>
      <dsp:txXfrm>
        <a:off x="7022882" y="1837691"/>
        <a:ext cx="3808563" cy="1525436"/>
      </dsp:txXfrm>
    </dsp:sp>
    <dsp:sp modelId="{DAFC53B8-ECDC-4F94-929F-AF652D4C8A38}">
      <dsp:nvSpPr>
        <dsp:cNvPr id="0" name=""/>
        <dsp:cNvSpPr/>
      </dsp:nvSpPr>
      <dsp:spPr>
        <a:xfrm rot="16200000">
          <a:off x="2855904" y="865717"/>
          <a:ext cx="1352385" cy="7064195"/>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just" defTabSz="711200" rtl="1">
            <a:lnSpc>
              <a:spcPct val="90000"/>
            </a:lnSpc>
            <a:spcBef>
              <a:spcPct val="0"/>
            </a:spcBef>
            <a:spcAft>
              <a:spcPct val="15000"/>
            </a:spcAft>
            <a:buNone/>
          </a:pPr>
          <a:r>
            <a:rPr lang="ar-KW" sz="1600" kern="1200" dirty="0">
              <a:solidFill>
                <a:schemeClr val="accent1">
                  <a:lumMod val="50000"/>
                </a:schemeClr>
              </a:solidFill>
              <a:latin typeface="Calibri" panose="020F0502020204030204"/>
              <a:ea typeface="+mn-ea"/>
              <a:cs typeface="mohammad bold art 1" pitchFamily="2" charset="-78"/>
            </a:rPr>
            <a:t>الحساب الخاص بالعميل لدى مقدم خدمة التداول بالهامش، وذلك بغرض التداول بالهامش ويكون هذا الحساب بإدارة العميل</a:t>
          </a:r>
          <a:r>
            <a:rPr lang="ar-KW" sz="2100" kern="1200" dirty="0">
              <a:solidFill>
                <a:schemeClr val="accent1">
                  <a:lumMod val="50000"/>
                </a:schemeClr>
              </a:solidFill>
              <a:latin typeface="Calibri" panose="020F0502020204030204"/>
              <a:ea typeface="+mn-ea"/>
              <a:cs typeface="mohammad bold art 1" pitchFamily="2" charset="-78"/>
            </a:rPr>
            <a:t>.</a:t>
          </a:r>
          <a:endParaRPr lang="en-US" sz="2100" kern="1200" dirty="0">
            <a:solidFill>
              <a:schemeClr val="accent1">
                <a:lumMod val="50000"/>
              </a:schemeClr>
            </a:solidFill>
            <a:latin typeface="Calibri" panose="020F0502020204030204"/>
            <a:ea typeface="+mn-ea"/>
            <a:cs typeface="mohammad bold art 1" pitchFamily="2" charset="-78"/>
          </a:endParaRPr>
        </a:p>
      </dsp:txBody>
      <dsp:txXfrm rot="5400000">
        <a:off x="66017" y="3787640"/>
        <a:ext cx="6998177" cy="1220349"/>
      </dsp:txXfrm>
    </dsp:sp>
    <dsp:sp modelId="{D3A47946-46FF-4DD6-926D-BB81042FA5CE}">
      <dsp:nvSpPr>
        <dsp:cNvPr id="0" name=""/>
        <dsp:cNvSpPr/>
      </dsp:nvSpPr>
      <dsp:spPr>
        <a:xfrm>
          <a:off x="6959433" y="3555135"/>
          <a:ext cx="3973609" cy="1690482"/>
        </a:xfrm>
        <a:prstGeom prst="roundRect">
          <a:avLst/>
        </a:prstGeom>
        <a:solidFill>
          <a:srgbClr val="5B9BD5">
            <a:lumMod val="60000"/>
            <a:lumOff val="40000"/>
          </a:srgbClr>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72390" rIns="144780" bIns="72390" numCol="1" spcCol="1270" anchor="ctr" anchorCtr="0">
          <a:noAutofit/>
        </a:bodyPr>
        <a:lstStyle/>
        <a:p>
          <a:pPr marL="0" lvl="0" indent="0" algn="ctr" defTabSz="889000">
            <a:lnSpc>
              <a:spcPct val="90000"/>
            </a:lnSpc>
            <a:spcBef>
              <a:spcPct val="0"/>
            </a:spcBef>
            <a:spcAft>
              <a:spcPct val="35000"/>
            </a:spcAft>
            <a:buNone/>
          </a:pPr>
          <a:r>
            <a:rPr lang="ar-KW" sz="2000" kern="1200" dirty="0">
              <a:solidFill>
                <a:schemeClr val="tx1"/>
              </a:solidFill>
              <a:cs typeface="mohammad bold art 1" pitchFamily="2" charset="-78"/>
            </a:rPr>
            <a:t>حساب التداول </a:t>
          </a:r>
          <a:r>
            <a:rPr lang="ar-KW" sz="2000" kern="1200" dirty="0">
              <a:solidFill>
                <a:prstClr val="black"/>
              </a:solidFill>
              <a:latin typeface="Calibri" panose="020F0502020204030204"/>
              <a:ea typeface="+mn-ea"/>
              <a:cs typeface="mohammad bold art 1" pitchFamily="2" charset="-78"/>
            </a:rPr>
            <a:t>بالهامش</a:t>
          </a:r>
          <a:endParaRPr lang="en-US" sz="2000" kern="1200" dirty="0">
            <a:solidFill>
              <a:prstClr val="black"/>
            </a:solidFill>
            <a:latin typeface="Calibri" panose="020F0502020204030204"/>
            <a:ea typeface="+mn-ea"/>
            <a:cs typeface="mohammad bold art 1" pitchFamily="2" charset="-78"/>
          </a:endParaRPr>
        </a:p>
      </dsp:txBody>
      <dsp:txXfrm>
        <a:off x="7041956" y="3637658"/>
        <a:ext cx="3808563" cy="152543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362A31-FD42-4761-AA67-1576E4ECEE67}">
      <dsp:nvSpPr>
        <dsp:cNvPr id="0" name=""/>
        <dsp:cNvSpPr/>
      </dsp:nvSpPr>
      <dsp:spPr>
        <a:xfrm rot="16200000">
          <a:off x="2888164" y="-2724742"/>
          <a:ext cx="1287865" cy="7064195"/>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just" defTabSz="711200" rtl="1">
            <a:lnSpc>
              <a:spcPct val="90000"/>
            </a:lnSpc>
            <a:spcBef>
              <a:spcPct val="0"/>
            </a:spcBef>
            <a:spcAft>
              <a:spcPct val="15000"/>
            </a:spcAft>
            <a:buNone/>
          </a:pPr>
          <a:r>
            <a:rPr lang="ar-KW" sz="1600" kern="1200" dirty="0">
              <a:solidFill>
                <a:srgbClr val="5B9BD5">
                  <a:lumMod val="50000"/>
                </a:srgbClr>
              </a:solidFill>
              <a:latin typeface="Calibri" panose="020F0502020204030204"/>
              <a:ea typeface="+mn-ea"/>
              <a:cs typeface="mohammad bold art 1" pitchFamily="2" charset="-78"/>
            </a:rPr>
            <a:t>الاتفاقية المبرمة بين مقدم خدمة التداول بالهامش وعميله، والتي تتضمن الأحكام والشروط التي تنظم خدمة التداول بالهامش بما لا يتعارض مع أحكام اللائحة التنفيذية.</a:t>
          </a:r>
          <a:endParaRPr lang="en-US" sz="1600" kern="1200" dirty="0">
            <a:solidFill>
              <a:srgbClr val="5B9BD5">
                <a:lumMod val="50000"/>
              </a:srgbClr>
            </a:solidFill>
            <a:latin typeface="Calibri" panose="020F0502020204030204"/>
            <a:ea typeface="+mn-ea"/>
            <a:cs typeface="mohammad bold art 1" pitchFamily="2" charset="-78"/>
          </a:endParaRPr>
        </a:p>
      </dsp:txBody>
      <dsp:txXfrm rot="5400000">
        <a:off x="62867" y="226291"/>
        <a:ext cx="7001327" cy="1162129"/>
      </dsp:txXfrm>
    </dsp:sp>
    <dsp:sp modelId="{0CFF3CB4-D71E-4640-8834-5253FA560CF7}">
      <dsp:nvSpPr>
        <dsp:cNvPr id="0" name=""/>
        <dsp:cNvSpPr/>
      </dsp:nvSpPr>
      <dsp:spPr>
        <a:xfrm>
          <a:off x="7064195" y="2439"/>
          <a:ext cx="3973609" cy="1609832"/>
        </a:xfrm>
        <a:prstGeom prst="roundRect">
          <a:avLst/>
        </a:prstGeom>
        <a:solidFill>
          <a:srgbClr val="5B9BD5">
            <a:lumMod val="60000"/>
            <a:lumOff val="40000"/>
          </a:srgbClr>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ar-KW" sz="2000" kern="1200" dirty="0">
              <a:solidFill>
                <a:prstClr val="black"/>
              </a:solidFill>
              <a:latin typeface="Calibri" panose="020F0502020204030204"/>
              <a:ea typeface="+mn-ea"/>
              <a:cs typeface="mohammad bold art 1" pitchFamily="2" charset="-78"/>
            </a:rPr>
            <a:t>اتفاقية</a:t>
          </a:r>
          <a:r>
            <a:rPr lang="ar-KW" sz="3800" kern="1200" dirty="0">
              <a:cs typeface="mohammad bold art 1" pitchFamily="2" charset="-78"/>
            </a:rPr>
            <a:t> </a:t>
          </a:r>
          <a:r>
            <a:rPr lang="ar-KW" sz="2000" kern="1200" dirty="0">
              <a:solidFill>
                <a:prstClr val="black"/>
              </a:solidFill>
              <a:latin typeface="Calibri" panose="020F0502020204030204"/>
              <a:ea typeface="+mn-ea"/>
              <a:cs typeface="mohammad bold art 1" pitchFamily="2" charset="-78"/>
            </a:rPr>
            <a:t>التداول بالهامش</a:t>
          </a:r>
          <a:endParaRPr lang="en-US" sz="2000" kern="1200" dirty="0">
            <a:solidFill>
              <a:prstClr val="black"/>
            </a:solidFill>
            <a:latin typeface="Calibri" panose="020F0502020204030204"/>
            <a:ea typeface="+mn-ea"/>
            <a:cs typeface="mohammad bold art 1" pitchFamily="2" charset="-78"/>
          </a:endParaRPr>
        </a:p>
      </dsp:txBody>
      <dsp:txXfrm>
        <a:off x="7142781" y="81025"/>
        <a:ext cx="3816437" cy="1452660"/>
      </dsp:txXfrm>
    </dsp:sp>
    <dsp:sp modelId="{ACA391F6-A951-43CF-820C-ADE1CDAA9C7C}">
      <dsp:nvSpPr>
        <dsp:cNvPr id="0" name=""/>
        <dsp:cNvSpPr/>
      </dsp:nvSpPr>
      <dsp:spPr>
        <a:xfrm rot="16200000">
          <a:off x="2888164" y="-1034418"/>
          <a:ext cx="1287865" cy="7064195"/>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just" defTabSz="711200" rtl="1">
            <a:lnSpc>
              <a:spcPct val="90000"/>
            </a:lnSpc>
            <a:spcBef>
              <a:spcPct val="0"/>
            </a:spcBef>
            <a:spcAft>
              <a:spcPct val="15000"/>
            </a:spcAft>
            <a:buNone/>
          </a:pPr>
          <a:r>
            <a:rPr lang="ar-KW" sz="1600" kern="1200" dirty="0">
              <a:solidFill>
                <a:srgbClr val="5B9BD5">
                  <a:lumMod val="50000"/>
                </a:srgbClr>
              </a:solidFill>
              <a:latin typeface="Calibri" panose="020F0502020204030204"/>
              <a:ea typeface="+mn-ea"/>
              <a:cs typeface="mohammad bold art 1" pitchFamily="2" charset="-78"/>
            </a:rPr>
            <a:t>ملكية العميل من مبالغ نقدية وأوراق مالية مودعة في حساب التداول بالهامش كنسبة من القيمة السوقية للأوراق المالية المراد شراؤها. وتكون هذه النسبة محددة في اتفاقية التداول بالهامش.</a:t>
          </a:r>
          <a:endParaRPr lang="en-US" sz="1600" kern="1200" dirty="0">
            <a:solidFill>
              <a:srgbClr val="5B9BD5">
                <a:lumMod val="50000"/>
              </a:srgbClr>
            </a:solidFill>
            <a:latin typeface="Calibri" panose="020F0502020204030204"/>
            <a:ea typeface="+mn-ea"/>
            <a:cs typeface="mohammad bold art 1" pitchFamily="2" charset="-78"/>
          </a:endParaRPr>
        </a:p>
      </dsp:txBody>
      <dsp:txXfrm rot="5400000">
        <a:off x="62867" y="1916615"/>
        <a:ext cx="7001327" cy="1162129"/>
      </dsp:txXfrm>
    </dsp:sp>
    <dsp:sp modelId="{82BC434E-1AF3-4D33-8627-FD588A8E8895}">
      <dsp:nvSpPr>
        <dsp:cNvPr id="0" name=""/>
        <dsp:cNvSpPr/>
      </dsp:nvSpPr>
      <dsp:spPr>
        <a:xfrm>
          <a:off x="7064195" y="1692762"/>
          <a:ext cx="3973609" cy="1609832"/>
        </a:xfrm>
        <a:prstGeom prst="roundRect">
          <a:avLst/>
        </a:prstGeom>
        <a:solidFill>
          <a:srgbClr val="5B9BD5">
            <a:lumMod val="60000"/>
            <a:lumOff val="40000"/>
          </a:srgbClr>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ar-KW" sz="2000" kern="1200" dirty="0">
              <a:solidFill>
                <a:prstClr val="black"/>
              </a:solidFill>
              <a:latin typeface="Calibri" panose="020F0502020204030204"/>
              <a:ea typeface="+mn-ea"/>
              <a:cs typeface="mohammad bold art 1" pitchFamily="2" charset="-78"/>
            </a:rPr>
            <a:t>الهامش الأولي</a:t>
          </a:r>
          <a:endParaRPr lang="en-US" sz="2000" kern="1200" dirty="0">
            <a:solidFill>
              <a:prstClr val="black"/>
            </a:solidFill>
            <a:latin typeface="Calibri" panose="020F0502020204030204"/>
            <a:ea typeface="+mn-ea"/>
            <a:cs typeface="mohammad bold art 1" pitchFamily="2" charset="-78"/>
          </a:endParaRPr>
        </a:p>
      </dsp:txBody>
      <dsp:txXfrm>
        <a:off x="7142781" y="1771348"/>
        <a:ext cx="3816437" cy="1452660"/>
      </dsp:txXfrm>
    </dsp:sp>
    <dsp:sp modelId="{DAFC53B8-ECDC-4F94-929F-AF652D4C8A38}">
      <dsp:nvSpPr>
        <dsp:cNvPr id="0" name=""/>
        <dsp:cNvSpPr/>
      </dsp:nvSpPr>
      <dsp:spPr>
        <a:xfrm rot="16200000">
          <a:off x="2888164" y="655905"/>
          <a:ext cx="1287865" cy="7064195"/>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just" defTabSz="711200" rtl="1">
            <a:lnSpc>
              <a:spcPct val="90000"/>
            </a:lnSpc>
            <a:spcBef>
              <a:spcPct val="0"/>
            </a:spcBef>
            <a:spcAft>
              <a:spcPct val="15000"/>
            </a:spcAft>
            <a:buNone/>
          </a:pPr>
          <a:r>
            <a:rPr lang="ar-KW" sz="1600" kern="1200" dirty="0">
              <a:solidFill>
                <a:srgbClr val="5B9BD5">
                  <a:lumMod val="50000"/>
                </a:srgbClr>
              </a:solidFill>
              <a:latin typeface="Calibri" panose="020F0502020204030204"/>
              <a:ea typeface="+mn-ea"/>
              <a:cs typeface="mohammad bold art 1" pitchFamily="2" charset="-78"/>
            </a:rPr>
            <a:t>الحد الأدنى للهامش المحدد في اتفاقية التداول بالهامش كنسبة لملكية العميل من القيمة السوقية للأوراق المالية في حساب التداول بالهامش في أي وقت بعد تاريخ الشراء.</a:t>
          </a:r>
          <a:endParaRPr lang="en-US" sz="1600" kern="1200" dirty="0">
            <a:solidFill>
              <a:srgbClr val="5B9BD5">
                <a:lumMod val="50000"/>
              </a:srgbClr>
            </a:solidFill>
            <a:latin typeface="Calibri" panose="020F0502020204030204"/>
            <a:ea typeface="+mn-ea"/>
            <a:cs typeface="mohammad bold art 1" pitchFamily="2" charset="-78"/>
          </a:endParaRPr>
        </a:p>
      </dsp:txBody>
      <dsp:txXfrm rot="5400000">
        <a:off x="62867" y="3606938"/>
        <a:ext cx="7001327" cy="1162129"/>
      </dsp:txXfrm>
    </dsp:sp>
    <dsp:sp modelId="{D3A47946-46FF-4DD6-926D-BB81042FA5CE}">
      <dsp:nvSpPr>
        <dsp:cNvPr id="0" name=""/>
        <dsp:cNvSpPr/>
      </dsp:nvSpPr>
      <dsp:spPr>
        <a:xfrm>
          <a:off x="7064195" y="3383086"/>
          <a:ext cx="3973609" cy="1609832"/>
        </a:xfrm>
        <a:prstGeom prst="roundRect">
          <a:avLst/>
        </a:prstGeom>
        <a:solidFill>
          <a:srgbClr val="5B9BD5">
            <a:lumMod val="60000"/>
            <a:lumOff val="40000"/>
          </a:srgbClr>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ar-KW" sz="2000" kern="1200" dirty="0">
              <a:solidFill>
                <a:prstClr val="black"/>
              </a:solidFill>
              <a:latin typeface="Calibri" panose="020F0502020204030204"/>
              <a:ea typeface="+mn-ea"/>
              <a:cs typeface="mohammad bold art 1" pitchFamily="2" charset="-78"/>
            </a:rPr>
            <a:t>هامش الصيانة</a:t>
          </a:r>
          <a:endParaRPr lang="en-US" sz="2000" kern="1200" dirty="0">
            <a:solidFill>
              <a:prstClr val="black"/>
            </a:solidFill>
            <a:latin typeface="Calibri" panose="020F0502020204030204"/>
            <a:ea typeface="+mn-ea"/>
            <a:cs typeface="mohammad bold art 1" pitchFamily="2" charset="-78"/>
          </a:endParaRPr>
        </a:p>
      </dsp:txBody>
      <dsp:txXfrm>
        <a:off x="7142781" y="3461672"/>
        <a:ext cx="3816437" cy="145266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7C9903-EC37-48B4-92D4-573741C1750A}">
      <dsp:nvSpPr>
        <dsp:cNvPr id="0" name=""/>
        <dsp:cNvSpPr/>
      </dsp:nvSpPr>
      <dsp:spPr>
        <a:xfrm>
          <a:off x="6175841" y="737539"/>
          <a:ext cx="2933013" cy="1759808"/>
        </a:xfrm>
        <a:prstGeom prst="flowChartAlternateProcess">
          <a:avLst/>
        </a:prstGeom>
        <a:solidFill>
          <a:srgbClr val="5B9BD5">
            <a:lumMod val="60000"/>
            <a:lumOff val="40000"/>
          </a:srgbClr>
        </a:solidFill>
        <a:ln w="12700" cap="flat" cmpd="sng" algn="ctr">
          <a:solidFill>
            <a:prstClr val="white">
              <a:hueOff val="0"/>
              <a:satOff val="0"/>
              <a:lumOff val="0"/>
              <a:alphaOff val="0"/>
            </a:prstClr>
          </a:solidFill>
          <a:prstDash val="solid"/>
          <a:miter lim="800000"/>
        </a:ln>
        <a:effectLst/>
      </dsp:spPr>
      <dsp:style>
        <a:lnRef idx="0">
          <a:scrgbClr r="0" g="0" b="0"/>
        </a:lnRef>
        <a:fillRef idx="0">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622300">
            <a:lnSpc>
              <a:spcPct val="90000"/>
            </a:lnSpc>
            <a:spcBef>
              <a:spcPct val="0"/>
            </a:spcBef>
            <a:spcAft>
              <a:spcPct val="35000"/>
            </a:spcAft>
            <a:buFont typeface="+mj-lt"/>
            <a:buNone/>
          </a:pPr>
          <a:r>
            <a:rPr lang="ar-KW" sz="1400" kern="1200" dirty="0">
              <a:solidFill>
                <a:schemeClr val="tx1"/>
              </a:solidFill>
              <a:latin typeface="Calibri" panose="020F0502020204030204"/>
              <a:ea typeface="+mn-ea"/>
              <a:cs typeface="mohammad bold art 1" pitchFamily="2" charset="-78"/>
            </a:rPr>
            <a:t>أن يكون مسجلاً لدى وكالة مقاصة، على أن تخطر وكالة المقاصة الهيئة بقائمة المسجلين.</a:t>
          </a:r>
          <a:endParaRPr lang="en-US" sz="1400" kern="1200" dirty="0">
            <a:solidFill>
              <a:schemeClr val="tx1"/>
            </a:solidFill>
            <a:latin typeface="Calibri" panose="020F0502020204030204"/>
            <a:ea typeface="+mn-ea"/>
            <a:cs typeface="mohammad bold art 1" pitchFamily="2" charset="-78"/>
          </a:endParaRPr>
        </a:p>
      </dsp:txBody>
      <dsp:txXfrm>
        <a:off x="6261746" y="823444"/>
        <a:ext cx="2761203" cy="1587998"/>
      </dsp:txXfrm>
    </dsp:sp>
    <dsp:sp modelId="{4F75DB0E-DE99-453E-A354-E13379BB9150}">
      <dsp:nvSpPr>
        <dsp:cNvPr id="0" name=""/>
        <dsp:cNvSpPr/>
      </dsp:nvSpPr>
      <dsp:spPr>
        <a:xfrm>
          <a:off x="3063209" y="737539"/>
          <a:ext cx="2933013" cy="1759808"/>
        </a:xfrm>
        <a:prstGeom prst="flowChartAlternateProcess">
          <a:avLst/>
        </a:prstGeom>
        <a:solidFill>
          <a:srgbClr val="5B9BD5">
            <a:lumMod val="60000"/>
            <a:lumOff val="40000"/>
          </a:srgbClr>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622300">
            <a:lnSpc>
              <a:spcPct val="90000"/>
            </a:lnSpc>
            <a:spcBef>
              <a:spcPct val="0"/>
            </a:spcBef>
            <a:spcAft>
              <a:spcPct val="35000"/>
            </a:spcAft>
            <a:buFont typeface="+mj-lt"/>
            <a:buNone/>
          </a:pPr>
          <a:r>
            <a:rPr lang="ar-KW" sz="1400" kern="1200" dirty="0">
              <a:solidFill>
                <a:schemeClr val="tx1"/>
              </a:solidFill>
              <a:latin typeface="Calibri" panose="020F0502020204030204"/>
              <a:ea typeface="+mn-ea"/>
              <a:cs typeface="mohammad bold art 1" pitchFamily="2" charset="-78"/>
            </a:rPr>
            <a:t>أن يكون مقدم الخدمة شخص مرخص له من قبل الهيئة لممارسة نشاط مدير محفظة الاستثمار.</a:t>
          </a:r>
          <a:endParaRPr lang="en-US" sz="1400" kern="1200" dirty="0">
            <a:solidFill>
              <a:schemeClr val="tx1"/>
            </a:solidFill>
            <a:latin typeface="Calibri" panose="020F0502020204030204"/>
            <a:ea typeface="+mn-ea"/>
            <a:cs typeface="mohammad bold art 1" pitchFamily="2" charset="-78"/>
          </a:endParaRPr>
        </a:p>
      </dsp:txBody>
      <dsp:txXfrm>
        <a:off x="3149114" y="823444"/>
        <a:ext cx="2761203" cy="1587998"/>
      </dsp:txXfrm>
    </dsp:sp>
    <dsp:sp modelId="{ADDC6BBE-CE5E-458E-A8DB-C28364FA9A02}">
      <dsp:nvSpPr>
        <dsp:cNvPr id="0" name=""/>
        <dsp:cNvSpPr/>
      </dsp:nvSpPr>
      <dsp:spPr>
        <a:xfrm>
          <a:off x="0" y="739580"/>
          <a:ext cx="2933013" cy="1759808"/>
        </a:xfrm>
        <a:prstGeom prst="flowChartAlternateProcess">
          <a:avLst/>
        </a:prstGeom>
        <a:solidFill>
          <a:srgbClr val="5B9BD5">
            <a:lumMod val="60000"/>
            <a:lumOff val="40000"/>
          </a:srgbClr>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622300">
            <a:lnSpc>
              <a:spcPct val="90000"/>
            </a:lnSpc>
            <a:spcBef>
              <a:spcPct val="0"/>
            </a:spcBef>
            <a:spcAft>
              <a:spcPct val="35000"/>
            </a:spcAft>
            <a:buFont typeface="+mj-lt"/>
            <a:buNone/>
          </a:pPr>
          <a:r>
            <a:rPr lang="ar-KW" sz="1400" kern="1200" dirty="0">
              <a:solidFill>
                <a:schemeClr val="tx1"/>
              </a:solidFill>
              <a:cs typeface="mohammad bold art 1" pitchFamily="2" charset="-78"/>
            </a:rPr>
            <a:t>أن يتوافر لدى مقدم خدمة التداول بالهامش الموارد المالية اللازمة لتقديم الخدمة، مع مراعاة تعليمات كفاية رأس المال الواردة في الكتاب السابع عشر من اللائحة التنفيذية. </a:t>
          </a:r>
          <a:endParaRPr lang="en-US" sz="1400" kern="1200" dirty="0">
            <a:solidFill>
              <a:schemeClr val="tx1"/>
            </a:solidFill>
            <a:cs typeface="mohammad bold art 1" pitchFamily="2" charset="-78"/>
          </a:endParaRPr>
        </a:p>
      </dsp:txBody>
      <dsp:txXfrm>
        <a:off x="85905" y="825485"/>
        <a:ext cx="2761203" cy="1587998"/>
      </dsp:txXfrm>
    </dsp:sp>
    <dsp:sp modelId="{01221AEF-AAF1-4F54-8DC9-9453C1CC7994}">
      <dsp:nvSpPr>
        <dsp:cNvPr id="0" name=""/>
        <dsp:cNvSpPr/>
      </dsp:nvSpPr>
      <dsp:spPr>
        <a:xfrm>
          <a:off x="4783187" y="2770974"/>
          <a:ext cx="2933013" cy="1759808"/>
        </a:xfrm>
        <a:prstGeom prst="flowChartAlternateProcess">
          <a:avLst/>
        </a:prstGeom>
        <a:solidFill>
          <a:srgbClr val="5B9BD5">
            <a:lumMod val="60000"/>
            <a:lumOff val="40000"/>
          </a:srgbClr>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622300">
            <a:lnSpc>
              <a:spcPct val="90000"/>
            </a:lnSpc>
            <a:spcBef>
              <a:spcPct val="0"/>
            </a:spcBef>
            <a:spcAft>
              <a:spcPct val="35000"/>
            </a:spcAft>
            <a:buFont typeface="+mj-lt"/>
            <a:buNone/>
          </a:pPr>
          <a:r>
            <a:rPr lang="ar-KW" sz="1400" kern="1200" dirty="0">
              <a:solidFill>
                <a:prstClr val="black"/>
              </a:solidFill>
              <a:latin typeface="Calibri" panose="020F0502020204030204"/>
              <a:ea typeface="+mn-ea"/>
              <a:cs typeface="mohammad bold art 1" pitchFamily="2" charset="-78"/>
            </a:rPr>
            <a:t>أن يتوفر لدى مقدم خدمة التداول بالهامش الخبرات الإدارية والتقنية والنظم والسياسات والإجراءات التشغيلية الكافية لمزاولة خدمة التداول بالهامش.</a:t>
          </a:r>
          <a:endParaRPr lang="en-US" sz="1400" kern="1200" dirty="0">
            <a:solidFill>
              <a:prstClr val="black"/>
            </a:solidFill>
            <a:latin typeface="Calibri" panose="020F0502020204030204"/>
            <a:ea typeface="+mn-ea"/>
            <a:cs typeface="mohammad bold art 1" pitchFamily="2" charset="-78"/>
          </a:endParaRPr>
        </a:p>
      </dsp:txBody>
      <dsp:txXfrm>
        <a:off x="4869092" y="2856879"/>
        <a:ext cx="2761203" cy="1587998"/>
      </dsp:txXfrm>
    </dsp:sp>
    <dsp:sp modelId="{0C60E8A0-8DC8-4989-8B59-8A2256D42BD6}">
      <dsp:nvSpPr>
        <dsp:cNvPr id="0" name=""/>
        <dsp:cNvSpPr/>
      </dsp:nvSpPr>
      <dsp:spPr>
        <a:xfrm>
          <a:off x="1359246" y="2777854"/>
          <a:ext cx="2933013" cy="1759808"/>
        </a:xfrm>
        <a:prstGeom prst="flowChartAlternateProcess">
          <a:avLst/>
        </a:prstGeom>
        <a:solidFill>
          <a:srgbClr val="5B9BD5">
            <a:lumMod val="60000"/>
            <a:lumOff val="40000"/>
          </a:srgbClr>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622300">
            <a:lnSpc>
              <a:spcPct val="90000"/>
            </a:lnSpc>
            <a:spcBef>
              <a:spcPct val="0"/>
            </a:spcBef>
            <a:spcAft>
              <a:spcPct val="35000"/>
            </a:spcAft>
            <a:buFont typeface="+mj-lt"/>
            <a:buNone/>
          </a:pPr>
          <a:r>
            <a:rPr lang="ar-KW" sz="1400" kern="1200" dirty="0">
              <a:solidFill>
                <a:prstClr val="black"/>
              </a:solidFill>
              <a:latin typeface="Calibri" panose="020F0502020204030204"/>
              <a:ea typeface="+mn-ea"/>
              <a:cs typeface="mohammad bold art 1" pitchFamily="2" charset="-78"/>
            </a:rPr>
            <a:t>أيــة متطلبات أو شروط أو ضوابط تراها الهيئة. </a:t>
          </a:r>
          <a:endParaRPr lang="en-US" sz="1400" kern="1200" dirty="0">
            <a:solidFill>
              <a:prstClr val="black"/>
            </a:solidFill>
            <a:latin typeface="Calibri" panose="020F0502020204030204"/>
            <a:ea typeface="+mn-ea"/>
            <a:cs typeface="mohammad bold art 1" pitchFamily="2" charset="-78"/>
          </a:endParaRPr>
        </a:p>
      </dsp:txBody>
      <dsp:txXfrm>
        <a:off x="1445151" y="2863759"/>
        <a:ext cx="2761203" cy="158799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7C9903-EC37-48B4-92D4-573741C1750A}">
      <dsp:nvSpPr>
        <dsp:cNvPr id="0" name=""/>
        <dsp:cNvSpPr/>
      </dsp:nvSpPr>
      <dsp:spPr>
        <a:xfrm>
          <a:off x="8894854" y="119211"/>
          <a:ext cx="2069866" cy="1901173"/>
        </a:xfrm>
        <a:prstGeom prst="flowChartAlternateProcess">
          <a:avLst/>
        </a:prstGeom>
        <a:solidFill>
          <a:srgbClr val="5B9BD5">
            <a:lumMod val="60000"/>
            <a:lumOff val="40000"/>
          </a:srgbClr>
        </a:solidFill>
        <a:ln w="12700" cap="flat" cmpd="sng" algn="ctr">
          <a:solidFill>
            <a:prstClr val="white">
              <a:hueOff val="0"/>
              <a:satOff val="0"/>
              <a:lumOff val="0"/>
              <a:alphaOff val="0"/>
            </a:prstClr>
          </a:solidFill>
          <a:prstDash val="solid"/>
          <a:miter lim="800000"/>
        </a:ln>
        <a:effectLst/>
      </dsp:spPr>
      <dsp:style>
        <a:lnRef idx="0">
          <a:scrgbClr r="0" g="0" b="0"/>
        </a:lnRef>
        <a:fillRef idx="0">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622300">
            <a:lnSpc>
              <a:spcPct val="90000"/>
            </a:lnSpc>
            <a:spcBef>
              <a:spcPct val="0"/>
            </a:spcBef>
            <a:spcAft>
              <a:spcPct val="35000"/>
            </a:spcAft>
            <a:buFont typeface="+mj-lt"/>
            <a:buNone/>
          </a:pPr>
          <a:endParaRPr lang="en-US" sz="1400" kern="1200" dirty="0">
            <a:solidFill>
              <a:prstClr val="black"/>
            </a:solidFill>
            <a:latin typeface="Calibri" panose="020F0502020204030204"/>
            <a:ea typeface="+mn-ea"/>
            <a:cs typeface="mohammad bold art 1" pitchFamily="2" charset="-78"/>
          </a:endParaRPr>
        </a:p>
        <a:p>
          <a:pPr marL="0" lvl="0" indent="0" algn="ctr" defTabSz="622300">
            <a:lnSpc>
              <a:spcPct val="90000"/>
            </a:lnSpc>
            <a:spcBef>
              <a:spcPct val="0"/>
            </a:spcBef>
            <a:spcAft>
              <a:spcPct val="35000"/>
            </a:spcAft>
            <a:buFont typeface="+mj-lt"/>
            <a:buNone/>
          </a:pPr>
          <a:r>
            <a:rPr lang="ar-KW" sz="1200" kern="1200" dirty="0">
              <a:solidFill>
                <a:prstClr val="black"/>
              </a:solidFill>
              <a:latin typeface="Calibri" panose="020F0502020204030204"/>
              <a:ea typeface="+mn-ea"/>
              <a:cs typeface="mohammad bold art 1" pitchFamily="2" charset="-78"/>
            </a:rPr>
            <a:t>بياناً تعريفياً عن خدمة التداول بالهامش والمخاطر التي قد يتعرض لها العميل، ويدخل في ذلك</a:t>
          </a:r>
          <a:r>
            <a:rPr lang="ar-KW" sz="1400" kern="1200" dirty="0">
              <a:solidFill>
                <a:schemeClr val="tx1"/>
              </a:solidFill>
              <a:latin typeface="Calibri" panose="020F0502020204030204"/>
              <a:ea typeface="+mn-ea"/>
              <a:cs typeface="mohammad bold art 1" pitchFamily="2" charset="-78"/>
            </a:rPr>
            <a:t>: </a:t>
          </a:r>
          <a:endParaRPr lang="en-US" sz="1400" kern="1200" dirty="0">
            <a:solidFill>
              <a:schemeClr val="tx1"/>
            </a:solidFill>
            <a:latin typeface="Calibri" panose="020F0502020204030204"/>
            <a:ea typeface="+mn-ea"/>
            <a:cs typeface="mohammad bold art 1" pitchFamily="2" charset="-78"/>
          </a:endParaRPr>
        </a:p>
        <a:p>
          <a:pPr marL="0" lvl="0" indent="0" algn="ctr" defTabSz="622300">
            <a:lnSpc>
              <a:spcPct val="90000"/>
            </a:lnSpc>
            <a:spcBef>
              <a:spcPct val="0"/>
            </a:spcBef>
            <a:spcAft>
              <a:spcPct val="35000"/>
            </a:spcAft>
            <a:buFont typeface="+mj-lt"/>
            <a:buNone/>
          </a:pPr>
          <a:endParaRPr lang="en-US" sz="1400" kern="1200" dirty="0">
            <a:solidFill>
              <a:schemeClr val="tx1"/>
            </a:solidFill>
            <a:latin typeface="Calibri" panose="020F0502020204030204"/>
            <a:ea typeface="+mn-ea"/>
            <a:cs typeface="mohammad bold art 1" pitchFamily="2" charset="-78"/>
          </a:endParaRPr>
        </a:p>
      </dsp:txBody>
      <dsp:txXfrm>
        <a:off x="8987660" y="212017"/>
        <a:ext cx="1884254" cy="171556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75DB0E-DE99-453E-A354-E13379BB9150}">
      <dsp:nvSpPr>
        <dsp:cNvPr id="0" name=""/>
        <dsp:cNvSpPr/>
      </dsp:nvSpPr>
      <dsp:spPr>
        <a:xfrm>
          <a:off x="8957812" y="71450"/>
          <a:ext cx="2261055" cy="2003032"/>
        </a:xfrm>
        <a:prstGeom prst="flowChartAlternateProcess">
          <a:avLst/>
        </a:prstGeom>
        <a:solidFill>
          <a:srgbClr val="5B9BD5">
            <a:lumMod val="60000"/>
            <a:lumOff val="40000"/>
          </a:srgbClr>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622300">
            <a:lnSpc>
              <a:spcPct val="90000"/>
            </a:lnSpc>
            <a:spcBef>
              <a:spcPct val="0"/>
            </a:spcBef>
            <a:spcAft>
              <a:spcPct val="35000"/>
            </a:spcAft>
            <a:buFont typeface="+mj-lt"/>
            <a:buNone/>
          </a:pPr>
          <a:r>
            <a:rPr lang="ar-KW" sz="1200" kern="1200" dirty="0">
              <a:solidFill>
                <a:prstClr val="black"/>
              </a:solidFill>
              <a:latin typeface="Calibri" panose="020F0502020204030204"/>
              <a:ea typeface="+mn-ea"/>
              <a:cs typeface="mohammad bold art 1" pitchFamily="2" charset="-78"/>
            </a:rPr>
            <a:t>الشروط التي تنظم استحقاقات الأسهم بالنسبة للأوراق المالية المودعة في حساب التداول بالهامش.</a:t>
          </a:r>
          <a:endParaRPr lang="en-US" sz="1200" kern="1200" dirty="0">
            <a:solidFill>
              <a:prstClr val="black"/>
            </a:solidFill>
            <a:latin typeface="Calibri" panose="020F0502020204030204"/>
            <a:ea typeface="+mn-ea"/>
            <a:cs typeface="mohammad bold art 1" pitchFamily="2" charset="-78"/>
          </a:endParaRPr>
        </a:p>
      </dsp:txBody>
      <dsp:txXfrm>
        <a:off x="9055590" y="169228"/>
        <a:ext cx="2065499" cy="1807476"/>
      </dsp:txXfrm>
    </dsp:sp>
    <dsp:sp modelId="{ADDC6BBE-CE5E-458E-A8DB-C28364FA9A02}">
      <dsp:nvSpPr>
        <dsp:cNvPr id="0" name=""/>
        <dsp:cNvSpPr/>
      </dsp:nvSpPr>
      <dsp:spPr>
        <a:xfrm>
          <a:off x="6203108" y="103498"/>
          <a:ext cx="2315037" cy="2003032"/>
        </a:xfrm>
        <a:prstGeom prst="flowChartAlternateProcess">
          <a:avLst/>
        </a:prstGeom>
        <a:solidFill>
          <a:srgbClr val="5B9BD5">
            <a:lumMod val="60000"/>
            <a:lumOff val="40000"/>
          </a:srgbClr>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533400">
            <a:lnSpc>
              <a:spcPct val="90000"/>
            </a:lnSpc>
            <a:spcBef>
              <a:spcPct val="0"/>
            </a:spcBef>
            <a:spcAft>
              <a:spcPct val="35000"/>
            </a:spcAft>
            <a:buFont typeface="+mj-lt"/>
            <a:buNone/>
          </a:pPr>
          <a:r>
            <a:rPr lang="ar-KW" sz="1200" kern="1200" dirty="0">
              <a:solidFill>
                <a:prstClr val="black"/>
              </a:solidFill>
              <a:latin typeface="Calibri" panose="020F0502020204030204"/>
              <a:ea typeface="+mn-ea"/>
              <a:cs typeface="mohammad bold art 1" pitchFamily="2" charset="-78"/>
            </a:rPr>
            <a:t>مقدار المبالغ والعمولات والرسوم التي سيتقاضاها مقدم خدمة التداول بالهامش من عميله، على أن تكون الفائدة أو الربح على التمويل المقدم للعميل وفقاً لما يحدده بنك الكويت المركزي. </a:t>
          </a:r>
          <a:endParaRPr lang="en-US" sz="1200" kern="1200" dirty="0">
            <a:solidFill>
              <a:prstClr val="black"/>
            </a:solidFill>
            <a:latin typeface="Calibri" panose="020F0502020204030204"/>
            <a:ea typeface="+mn-ea"/>
            <a:cs typeface="mohammad bold art 1" pitchFamily="2" charset="-78"/>
          </a:endParaRPr>
        </a:p>
      </dsp:txBody>
      <dsp:txXfrm>
        <a:off x="6300886" y="201276"/>
        <a:ext cx="2119481" cy="1807476"/>
      </dsp:txXfrm>
    </dsp:sp>
    <dsp:sp modelId="{01221AEF-AAF1-4F54-8DC9-9453C1CC7994}">
      <dsp:nvSpPr>
        <dsp:cNvPr id="0" name=""/>
        <dsp:cNvSpPr/>
      </dsp:nvSpPr>
      <dsp:spPr>
        <a:xfrm>
          <a:off x="3366147" y="75416"/>
          <a:ext cx="2339708" cy="2003032"/>
        </a:xfrm>
        <a:prstGeom prst="flowChartAlternateProcess">
          <a:avLst/>
        </a:prstGeom>
        <a:solidFill>
          <a:srgbClr val="5B9BD5">
            <a:lumMod val="60000"/>
            <a:lumOff val="40000"/>
          </a:srgbClr>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622300">
            <a:lnSpc>
              <a:spcPct val="90000"/>
            </a:lnSpc>
            <a:spcBef>
              <a:spcPct val="0"/>
            </a:spcBef>
            <a:spcAft>
              <a:spcPct val="35000"/>
            </a:spcAft>
            <a:buFont typeface="+mj-lt"/>
            <a:buNone/>
          </a:pPr>
          <a:r>
            <a:rPr lang="ar-KW" sz="1200" kern="1200" dirty="0">
              <a:solidFill>
                <a:prstClr val="black"/>
              </a:solidFill>
              <a:latin typeface="Calibri" panose="020F0502020204030204"/>
              <a:ea typeface="+mn-ea"/>
              <a:cs typeface="mohammad bold art 1" pitchFamily="2" charset="-78"/>
            </a:rPr>
            <a:t>بيان تفصيلي بالحقوق والالتزامات المترتبة على كل من العميل ومقدم خدمة التداول بالهامش. </a:t>
          </a:r>
          <a:endParaRPr lang="en-US" sz="1200" kern="1200" dirty="0">
            <a:solidFill>
              <a:prstClr val="black"/>
            </a:solidFill>
            <a:latin typeface="Calibri" panose="020F0502020204030204"/>
            <a:ea typeface="+mn-ea"/>
            <a:cs typeface="mohammad bold art 1" pitchFamily="2" charset="-78"/>
          </a:endParaRPr>
        </a:p>
      </dsp:txBody>
      <dsp:txXfrm>
        <a:off x="3463925" y="173194"/>
        <a:ext cx="2144152" cy="1807476"/>
      </dsp:txXfrm>
    </dsp:sp>
    <dsp:sp modelId="{0C60E8A0-8DC8-4989-8B59-8A2256D42BD6}">
      <dsp:nvSpPr>
        <dsp:cNvPr id="0" name=""/>
        <dsp:cNvSpPr/>
      </dsp:nvSpPr>
      <dsp:spPr>
        <a:xfrm>
          <a:off x="632576" y="52241"/>
          <a:ext cx="2308494" cy="2003032"/>
        </a:xfrm>
        <a:prstGeom prst="flowChartAlternateProcess">
          <a:avLst/>
        </a:prstGeom>
        <a:solidFill>
          <a:srgbClr val="5B9BD5">
            <a:lumMod val="60000"/>
            <a:lumOff val="40000"/>
          </a:srgbClr>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622300">
            <a:lnSpc>
              <a:spcPct val="90000"/>
            </a:lnSpc>
            <a:spcBef>
              <a:spcPct val="0"/>
            </a:spcBef>
            <a:spcAft>
              <a:spcPct val="35000"/>
            </a:spcAft>
            <a:buFont typeface="+mj-lt"/>
            <a:buNone/>
          </a:pPr>
          <a:r>
            <a:rPr lang="ar-KW" sz="1200" kern="1200" dirty="0">
              <a:solidFill>
                <a:prstClr val="black"/>
              </a:solidFill>
              <a:latin typeface="Calibri" panose="020F0502020204030204"/>
              <a:ea typeface="+mn-ea"/>
              <a:cs typeface="mohammad bold art 1" pitchFamily="2" charset="-78"/>
            </a:rPr>
            <a:t>تحديد نسبة الهامش الأولي وهامش الصيانة.</a:t>
          </a:r>
          <a:endParaRPr lang="en-US" sz="1200" kern="1200" dirty="0">
            <a:solidFill>
              <a:prstClr val="black"/>
            </a:solidFill>
            <a:latin typeface="Calibri" panose="020F0502020204030204"/>
            <a:ea typeface="+mn-ea"/>
            <a:cs typeface="mohammad bold art 1" pitchFamily="2" charset="-78"/>
          </a:endParaRPr>
        </a:p>
      </dsp:txBody>
      <dsp:txXfrm>
        <a:off x="730354" y="150019"/>
        <a:ext cx="2112938" cy="1807476"/>
      </dsp:txXfrm>
    </dsp:sp>
    <dsp:sp modelId="{44581DFF-F28A-4A6D-938E-1BD5666E53C8}">
      <dsp:nvSpPr>
        <dsp:cNvPr id="0" name=""/>
        <dsp:cNvSpPr/>
      </dsp:nvSpPr>
      <dsp:spPr>
        <a:xfrm>
          <a:off x="4936825" y="2254067"/>
          <a:ext cx="2308494" cy="2003032"/>
        </a:xfrm>
        <a:prstGeom prst="flowChartAlternateProcess">
          <a:avLst/>
        </a:prstGeom>
        <a:solidFill>
          <a:srgbClr val="5B9BD5">
            <a:lumMod val="60000"/>
            <a:lumOff val="40000"/>
          </a:srgbClr>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533400">
            <a:lnSpc>
              <a:spcPct val="90000"/>
            </a:lnSpc>
            <a:spcBef>
              <a:spcPct val="0"/>
            </a:spcBef>
            <a:spcAft>
              <a:spcPct val="35000"/>
            </a:spcAft>
            <a:buFont typeface="+mj-lt"/>
            <a:buNone/>
          </a:pPr>
          <a:r>
            <a:rPr lang="ar-KW" sz="1200" kern="1200" dirty="0">
              <a:solidFill>
                <a:prstClr val="black"/>
              </a:solidFill>
              <a:latin typeface="Calibri" panose="020F0502020204030204"/>
              <a:ea typeface="+mn-ea"/>
              <a:cs typeface="mohammad bold art 1" pitchFamily="2" charset="-78"/>
            </a:rPr>
            <a:t>وسائل التواصل مع العميل لتزويده بالإخطارات والتقاري</a:t>
          </a:r>
          <a:r>
            <a:rPr lang="ar-KW" sz="1200" kern="1200" dirty="0">
              <a:solidFill>
                <a:schemeClr val="tx1"/>
              </a:solidFill>
              <a:latin typeface="Calibri" panose="020F0502020204030204"/>
              <a:ea typeface="+mn-ea"/>
              <a:cs typeface="mohammad bold art 1" pitchFamily="2" charset="-78"/>
            </a:rPr>
            <a:t>ر</a:t>
          </a:r>
          <a:r>
            <a:rPr lang="ar-KW" sz="1600" kern="1200" dirty="0">
              <a:solidFill>
                <a:schemeClr val="tx1"/>
              </a:solidFill>
            </a:rPr>
            <a:t>.</a:t>
          </a:r>
          <a:endParaRPr lang="en-US" sz="1600" kern="1200" dirty="0">
            <a:solidFill>
              <a:schemeClr val="tx1"/>
            </a:solidFill>
            <a:latin typeface="Calibri" panose="020F0502020204030204"/>
            <a:ea typeface="+mn-ea"/>
            <a:cs typeface="mohammad bold art 1" pitchFamily="2" charset="-78"/>
          </a:endParaRPr>
        </a:p>
      </dsp:txBody>
      <dsp:txXfrm>
        <a:off x="5034603" y="2351845"/>
        <a:ext cx="2112938" cy="1807476"/>
      </dsp:txXfrm>
    </dsp:sp>
    <dsp:sp modelId="{F3BECFF4-6050-4C76-A94C-3DDDAAD86EE1}">
      <dsp:nvSpPr>
        <dsp:cNvPr id="0" name=""/>
        <dsp:cNvSpPr/>
      </dsp:nvSpPr>
      <dsp:spPr>
        <a:xfrm>
          <a:off x="2157351" y="2254067"/>
          <a:ext cx="2308494" cy="2003032"/>
        </a:xfrm>
        <a:prstGeom prst="flowChartAlternateProcess">
          <a:avLst/>
        </a:prstGeom>
        <a:solidFill>
          <a:srgbClr val="5B9BD5">
            <a:lumMod val="60000"/>
            <a:lumOff val="40000"/>
          </a:srgbClr>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533400">
            <a:lnSpc>
              <a:spcPct val="90000"/>
            </a:lnSpc>
            <a:spcBef>
              <a:spcPct val="0"/>
            </a:spcBef>
            <a:spcAft>
              <a:spcPct val="35000"/>
            </a:spcAft>
            <a:buFont typeface="+mj-lt"/>
            <a:buNone/>
          </a:pPr>
          <a:r>
            <a:rPr lang="ar-KW" sz="1200" kern="1200" dirty="0">
              <a:solidFill>
                <a:prstClr val="black"/>
              </a:solidFill>
              <a:latin typeface="Calibri" panose="020F0502020204030204"/>
              <a:ea typeface="+mn-ea"/>
              <a:cs typeface="mohammad bold art 1" pitchFamily="2" charset="-78"/>
            </a:rPr>
            <a:t>بيان حالات انتهاء الاتفاقية أو مدة التمويل.</a:t>
          </a:r>
          <a:endParaRPr lang="en-US" sz="1200" kern="1200" dirty="0">
            <a:solidFill>
              <a:prstClr val="black"/>
            </a:solidFill>
            <a:latin typeface="Calibri" panose="020F0502020204030204"/>
            <a:ea typeface="+mn-ea"/>
            <a:cs typeface="mohammad bold art 1" pitchFamily="2" charset="-78"/>
          </a:endParaRPr>
        </a:p>
      </dsp:txBody>
      <dsp:txXfrm>
        <a:off x="2255129" y="2351845"/>
        <a:ext cx="2112938" cy="1807476"/>
      </dsp:txXfrm>
    </dsp:sp>
    <dsp:sp modelId="{9AE01A5F-3573-4F4C-AA07-88A15FFA56B1}">
      <dsp:nvSpPr>
        <dsp:cNvPr id="0" name=""/>
        <dsp:cNvSpPr/>
      </dsp:nvSpPr>
      <dsp:spPr>
        <a:xfrm>
          <a:off x="7652436" y="2265865"/>
          <a:ext cx="2308494" cy="2003032"/>
        </a:xfrm>
        <a:prstGeom prst="flowChartAlternateProcess">
          <a:avLst/>
        </a:prstGeom>
        <a:solidFill>
          <a:srgbClr val="5B9BD5">
            <a:lumMod val="60000"/>
            <a:lumOff val="40000"/>
          </a:srgbClr>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533400">
            <a:lnSpc>
              <a:spcPct val="90000"/>
            </a:lnSpc>
            <a:spcBef>
              <a:spcPct val="0"/>
            </a:spcBef>
            <a:spcAft>
              <a:spcPct val="35000"/>
            </a:spcAft>
            <a:buFont typeface="+mj-lt"/>
            <a:buNone/>
          </a:pPr>
          <a:r>
            <a:rPr lang="ar-KW" sz="1200" kern="1200" dirty="0">
              <a:solidFill>
                <a:prstClr val="black"/>
              </a:solidFill>
              <a:latin typeface="Calibri" panose="020F0502020204030204"/>
              <a:ea typeface="+mn-ea"/>
              <a:cs typeface="mohammad bold art 1" pitchFamily="2" charset="-78"/>
            </a:rPr>
            <a:t>بيان تفصيلي بصلاحيات مقدم خدمة التداول بالهامش.</a:t>
          </a:r>
          <a:endParaRPr lang="en-US" sz="1200" kern="1200" dirty="0">
            <a:solidFill>
              <a:prstClr val="black"/>
            </a:solidFill>
            <a:latin typeface="Calibri" panose="020F0502020204030204"/>
            <a:ea typeface="+mn-ea"/>
            <a:cs typeface="mohammad bold art 1" pitchFamily="2" charset="-78"/>
          </a:endParaRPr>
        </a:p>
      </dsp:txBody>
      <dsp:txXfrm>
        <a:off x="7750214" y="2363643"/>
        <a:ext cx="2112938" cy="180747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75DB0E-DE99-453E-A354-E13379BB9150}">
      <dsp:nvSpPr>
        <dsp:cNvPr id="0" name=""/>
        <dsp:cNvSpPr/>
      </dsp:nvSpPr>
      <dsp:spPr>
        <a:xfrm>
          <a:off x="7854041" y="82026"/>
          <a:ext cx="2261055" cy="2003032"/>
        </a:xfrm>
        <a:prstGeom prst="flowChartAlternateProcess">
          <a:avLst/>
        </a:prstGeom>
        <a:solidFill>
          <a:srgbClr val="5B9BD5">
            <a:lumMod val="60000"/>
            <a:lumOff val="40000"/>
          </a:srgbClr>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622300">
            <a:lnSpc>
              <a:spcPct val="90000"/>
            </a:lnSpc>
            <a:spcBef>
              <a:spcPct val="0"/>
            </a:spcBef>
            <a:spcAft>
              <a:spcPct val="35000"/>
            </a:spcAft>
            <a:buFont typeface="+mj-lt"/>
            <a:buNone/>
          </a:pPr>
          <a:r>
            <a:rPr lang="ar-KW" sz="1200" kern="1200" dirty="0">
              <a:solidFill>
                <a:prstClr val="black"/>
              </a:solidFill>
              <a:latin typeface="Calibri" panose="020F0502020204030204"/>
              <a:ea typeface="+mn-ea"/>
              <a:cs typeface="mohammad bold art 1" pitchFamily="2" charset="-78"/>
            </a:rPr>
            <a:t>معرفة العميل بخدمة التداول بالهامش والمخاطر المصاحبة لها.</a:t>
          </a:r>
          <a:endParaRPr lang="en-US" sz="1200" kern="1200" dirty="0">
            <a:solidFill>
              <a:prstClr val="black"/>
            </a:solidFill>
            <a:latin typeface="Calibri" panose="020F0502020204030204"/>
            <a:ea typeface="+mn-ea"/>
            <a:cs typeface="mohammad bold art 1" pitchFamily="2" charset="-78"/>
          </a:endParaRPr>
        </a:p>
      </dsp:txBody>
      <dsp:txXfrm>
        <a:off x="7951819" y="179804"/>
        <a:ext cx="2065499" cy="1807476"/>
      </dsp:txXfrm>
    </dsp:sp>
    <dsp:sp modelId="{ADDC6BBE-CE5E-458E-A8DB-C28364FA9A02}">
      <dsp:nvSpPr>
        <dsp:cNvPr id="0" name=""/>
        <dsp:cNvSpPr/>
      </dsp:nvSpPr>
      <dsp:spPr>
        <a:xfrm>
          <a:off x="4504036" y="46031"/>
          <a:ext cx="2315037" cy="2003032"/>
        </a:xfrm>
        <a:prstGeom prst="flowChartAlternateProcess">
          <a:avLst/>
        </a:prstGeom>
        <a:solidFill>
          <a:srgbClr val="5B9BD5">
            <a:lumMod val="60000"/>
            <a:lumOff val="40000"/>
          </a:srgbClr>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622300">
            <a:lnSpc>
              <a:spcPct val="90000"/>
            </a:lnSpc>
            <a:spcBef>
              <a:spcPct val="0"/>
            </a:spcBef>
            <a:spcAft>
              <a:spcPct val="35000"/>
            </a:spcAft>
            <a:buFont typeface="+mj-lt"/>
            <a:buNone/>
          </a:pPr>
          <a:r>
            <a:rPr lang="ar-KW" sz="1200" kern="1200" dirty="0">
              <a:solidFill>
                <a:prstClr val="black"/>
              </a:solidFill>
              <a:latin typeface="Calibri" panose="020F0502020204030204"/>
              <a:ea typeface="+mn-ea"/>
              <a:cs typeface="mohammad bold art 1" pitchFamily="2" charset="-78"/>
            </a:rPr>
            <a:t>معرفة العميل بضوابط وأحكام وشروط التداول بالهامش.</a:t>
          </a:r>
          <a:endParaRPr lang="en-US" sz="1200" kern="1200" dirty="0">
            <a:solidFill>
              <a:prstClr val="black"/>
            </a:solidFill>
            <a:latin typeface="Calibri" panose="020F0502020204030204"/>
            <a:ea typeface="+mn-ea"/>
            <a:cs typeface="mohammad bold art 1" pitchFamily="2" charset="-78"/>
          </a:endParaRPr>
        </a:p>
      </dsp:txBody>
      <dsp:txXfrm>
        <a:off x="4601814" y="143809"/>
        <a:ext cx="2119481" cy="1807476"/>
      </dsp:txXfrm>
    </dsp:sp>
    <dsp:sp modelId="{01221AEF-AAF1-4F54-8DC9-9453C1CC7994}">
      <dsp:nvSpPr>
        <dsp:cNvPr id="0" name=""/>
        <dsp:cNvSpPr/>
      </dsp:nvSpPr>
      <dsp:spPr>
        <a:xfrm>
          <a:off x="1140578" y="84129"/>
          <a:ext cx="2339708" cy="2003032"/>
        </a:xfrm>
        <a:prstGeom prst="flowChartAlternateProcess">
          <a:avLst/>
        </a:prstGeom>
        <a:solidFill>
          <a:srgbClr val="5B9BD5">
            <a:lumMod val="60000"/>
            <a:lumOff val="40000"/>
          </a:srgbClr>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622300">
            <a:lnSpc>
              <a:spcPct val="90000"/>
            </a:lnSpc>
            <a:spcBef>
              <a:spcPct val="0"/>
            </a:spcBef>
            <a:spcAft>
              <a:spcPct val="35000"/>
            </a:spcAft>
            <a:buFont typeface="+mj-lt"/>
            <a:buNone/>
          </a:pPr>
          <a:r>
            <a:rPr lang="ar-KW" sz="1200" kern="1200" dirty="0">
              <a:solidFill>
                <a:prstClr val="black"/>
              </a:solidFill>
              <a:latin typeface="Calibri" panose="020F0502020204030204"/>
              <a:ea typeface="+mn-ea"/>
              <a:cs typeface="mohammad bold art 1" pitchFamily="2" charset="-78"/>
            </a:rPr>
            <a:t>اطلاع مقدم خدمة التداول بالهامش على البيانات الائتمانية في شبكة المعلومات الائتمانية (</a:t>
          </a:r>
          <a:r>
            <a:rPr lang="ar-KW" sz="1200" kern="1200" dirty="0" err="1">
              <a:solidFill>
                <a:prstClr val="black"/>
              </a:solidFill>
              <a:latin typeface="Calibri" panose="020F0502020204030204"/>
              <a:ea typeface="+mn-ea"/>
              <a:cs typeface="mohammad bold art 1" pitchFamily="2" charset="-78"/>
            </a:rPr>
            <a:t>ساي</a:t>
          </a:r>
          <a:r>
            <a:rPr lang="ar-KW" sz="1200" kern="1200" dirty="0">
              <a:solidFill>
                <a:prstClr val="black"/>
              </a:solidFill>
              <a:latin typeface="Calibri" panose="020F0502020204030204"/>
              <a:ea typeface="+mn-ea"/>
              <a:cs typeface="mohammad bold art 1" pitchFamily="2" charset="-78"/>
            </a:rPr>
            <a:t>-نت).</a:t>
          </a:r>
          <a:endParaRPr lang="en-US" sz="1200" kern="1200" dirty="0">
            <a:solidFill>
              <a:prstClr val="black"/>
            </a:solidFill>
            <a:latin typeface="Calibri" panose="020F0502020204030204"/>
            <a:ea typeface="+mn-ea"/>
            <a:cs typeface="mohammad bold art 1" pitchFamily="2" charset="-78"/>
          </a:endParaRPr>
        </a:p>
      </dsp:txBody>
      <dsp:txXfrm>
        <a:off x="1238356" y="181907"/>
        <a:ext cx="2144152" cy="1807476"/>
      </dsp:txXfrm>
    </dsp:sp>
    <dsp:sp modelId="{0C60E8A0-8DC8-4989-8B59-8A2256D42BD6}">
      <dsp:nvSpPr>
        <dsp:cNvPr id="0" name=""/>
        <dsp:cNvSpPr/>
      </dsp:nvSpPr>
      <dsp:spPr>
        <a:xfrm>
          <a:off x="7894669" y="2334796"/>
          <a:ext cx="2308494" cy="2003032"/>
        </a:xfrm>
        <a:prstGeom prst="flowChartAlternateProcess">
          <a:avLst/>
        </a:prstGeom>
        <a:solidFill>
          <a:srgbClr val="5B9BD5">
            <a:lumMod val="60000"/>
            <a:lumOff val="40000"/>
          </a:srgbClr>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622300">
            <a:lnSpc>
              <a:spcPct val="90000"/>
            </a:lnSpc>
            <a:spcBef>
              <a:spcPct val="0"/>
            </a:spcBef>
            <a:spcAft>
              <a:spcPct val="35000"/>
            </a:spcAft>
            <a:buFont typeface="+mj-lt"/>
            <a:buNone/>
          </a:pPr>
          <a:r>
            <a:rPr lang="ar-KW" sz="1200" kern="1200" dirty="0">
              <a:solidFill>
                <a:prstClr val="black"/>
              </a:solidFill>
              <a:latin typeface="Calibri" panose="020F0502020204030204"/>
              <a:ea typeface="+mn-ea"/>
              <a:cs typeface="mohammad bold art 1" pitchFamily="2" charset="-78"/>
            </a:rPr>
            <a:t>رهن الأوراق المالية والرصيد النقدي في حساب التداول بالهامش والضمانات الإضافية -إن وجدت- لصالح مقدم الخدمة، ضماناً لسداد المبالغ المستحقة على العميل نتيجة التداول بالهامش.</a:t>
          </a:r>
          <a:endParaRPr lang="en-US" sz="1200" kern="1200" dirty="0">
            <a:solidFill>
              <a:prstClr val="black"/>
            </a:solidFill>
            <a:latin typeface="Calibri" panose="020F0502020204030204"/>
            <a:ea typeface="+mn-ea"/>
            <a:cs typeface="mohammad bold art 1" pitchFamily="2" charset="-78"/>
          </a:endParaRPr>
        </a:p>
      </dsp:txBody>
      <dsp:txXfrm>
        <a:off x="7992447" y="2432574"/>
        <a:ext cx="2112938" cy="1807476"/>
      </dsp:txXfrm>
    </dsp:sp>
    <dsp:sp modelId="{44581DFF-F28A-4A6D-938E-1BD5666E53C8}">
      <dsp:nvSpPr>
        <dsp:cNvPr id="0" name=""/>
        <dsp:cNvSpPr/>
      </dsp:nvSpPr>
      <dsp:spPr>
        <a:xfrm>
          <a:off x="1214657" y="2334789"/>
          <a:ext cx="2308494" cy="2003032"/>
        </a:xfrm>
        <a:prstGeom prst="flowChartAlternateProcess">
          <a:avLst/>
        </a:prstGeom>
        <a:solidFill>
          <a:srgbClr val="5B9BD5">
            <a:lumMod val="60000"/>
            <a:lumOff val="40000"/>
          </a:srgbClr>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488950">
            <a:lnSpc>
              <a:spcPct val="90000"/>
            </a:lnSpc>
            <a:spcBef>
              <a:spcPct val="0"/>
            </a:spcBef>
            <a:spcAft>
              <a:spcPct val="35000"/>
            </a:spcAft>
            <a:buFont typeface="+mj-lt"/>
            <a:buNone/>
          </a:pPr>
          <a:r>
            <a:rPr lang="ar-KW" sz="1100" kern="1200" dirty="0">
              <a:solidFill>
                <a:prstClr val="black"/>
              </a:solidFill>
              <a:latin typeface="Calibri" panose="020F0502020204030204"/>
              <a:ea typeface="+mn-ea"/>
              <a:cs typeface="mohammad bold art 1" pitchFamily="2" charset="-78"/>
            </a:rPr>
            <a:t>تغطية العميل لحساب التداول بالهامش خلال المدة المحددة.</a:t>
          </a:r>
          <a:endParaRPr lang="en-US" sz="1100" kern="1200" dirty="0">
            <a:solidFill>
              <a:prstClr val="black"/>
            </a:solidFill>
            <a:latin typeface="Calibri" panose="020F0502020204030204"/>
            <a:ea typeface="+mn-ea"/>
            <a:cs typeface="mohammad bold art 1" pitchFamily="2" charset="-78"/>
          </a:endParaRPr>
        </a:p>
      </dsp:txBody>
      <dsp:txXfrm>
        <a:off x="1312435" y="2432567"/>
        <a:ext cx="2112938" cy="1807476"/>
      </dsp:txXfrm>
    </dsp:sp>
    <dsp:sp modelId="{9AE01A5F-3573-4F4C-AA07-88A15FFA56B1}">
      <dsp:nvSpPr>
        <dsp:cNvPr id="0" name=""/>
        <dsp:cNvSpPr/>
      </dsp:nvSpPr>
      <dsp:spPr>
        <a:xfrm>
          <a:off x="4553011" y="2334789"/>
          <a:ext cx="2308494" cy="2003032"/>
        </a:xfrm>
        <a:prstGeom prst="flowChartAlternateProcess">
          <a:avLst/>
        </a:prstGeom>
        <a:solidFill>
          <a:srgbClr val="5B9BD5">
            <a:lumMod val="60000"/>
            <a:lumOff val="40000"/>
          </a:srgbClr>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488950">
            <a:lnSpc>
              <a:spcPct val="90000"/>
            </a:lnSpc>
            <a:spcBef>
              <a:spcPct val="0"/>
            </a:spcBef>
            <a:spcAft>
              <a:spcPct val="35000"/>
            </a:spcAft>
            <a:buFont typeface="+mj-lt"/>
            <a:buNone/>
          </a:pPr>
          <a:r>
            <a:rPr lang="ar-KW" sz="1100" kern="1200" dirty="0">
              <a:solidFill>
                <a:prstClr val="black"/>
              </a:solidFill>
              <a:latin typeface="Calibri" panose="020F0502020204030204"/>
              <a:ea typeface="+mn-ea"/>
              <a:cs typeface="mohammad bold art 1" pitchFamily="2" charset="-78"/>
            </a:rPr>
            <a:t>صلاحية مقدم خدمة التداول بالهامش- في حالة إخلال العميل- في بيع الأوراق المالية المرهونة في حساب التداول بالهامش.</a:t>
          </a:r>
          <a:endParaRPr lang="en-US" sz="1100" kern="1200" dirty="0">
            <a:solidFill>
              <a:prstClr val="black"/>
            </a:solidFill>
            <a:latin typeface="Calibri" panose="020F0502020204030204"/>
            <a:ea typeface="+mn-ea"/>
            <a:cs typeface="mohammad bold art 1" pitchFamily="2" charset="-78"/>
          </a:endParaRPr>
        </a:p>
      </dsp:txBody>
      <dsp:txXfrm>
        <a:off x="4650789" y="2432567"/>
        <a:ext cx="2112938" cy="180747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7C9903-EC37-48B4-92D4-573741C1750A}">
      <dsp:nvSpPr>
        <dsp:cNvPr id="0" name=""/>
        <dsp:cNvSpPr/>
      </dsp:nvSpPr>
      <dsp:spPr>
        <a:xfrm>
          <a:off x="7931208" y="0"/>
          <a:ext cx="2707465" cy="2003032"/>
        </a:xfrm>
        <a:prstGeom prst="flowChartAlternateProcess">
          <a:avLst/>
        </a:prstGeom>
        <a:solidFill>
          <a:srgbClr val="5B9BD5">
            <a:lumMod val="60000"/>
            <a:lumOff val="40000"/>
          </a:srgbClr>
        </a:solidFill>
        <a:ln w="12700" cap="flat" cmpd="sng" algn="ctr">
          <a:solidFill>
            <a:prstClr val="white">
              <a:hueOff val="0"/>
              <a:satOff val="0"/>
              <a:lumOff val="0"/>
              <a:alphaOff val="0"/>
            </a:prstClr>
          </a:solidFill>
          <a:prstDash val="solid"/>
          <a:miter lim="800000"/>
        </a:ln>
        <a:effectLst/>
      </dsp:spPr>
      <dsp:style>
        <a:lnRef idx="0">
          <a:scrgbClr r="0" g="0" b="0"/>
        </a:lnRef>
        <a:fillRef idx="0">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622300">
            <a:lnSpc>
              <a:spcPct val="90000"/>
            </a:lnSpc>
            <a:spcBef>
              <a:spcPct val="0"/>
            </a:spcBef>
            <a:spcAft>
              <a:spcPct val="35000"/>
            </a:spcAft>
            <a:buFont typeface="+mj-lt"/>
            <a:buNone/>
          </a:pPr>
          <a:r>
            <a:rPr lang="ar-KW" sz="1200" kern="1200" dirty="0">
              <a:solidFill>
                <a:prstClr val="black"/>
              </a:solidFill>
              <a:latin typeface="Calibri" panose="020F0502020204030204"/>
              <a:ea typeface="+mn-ea"/>
              <a:cs typeface="mohammad bold art 1" pitchFamily="2" charset="-78"/>
            </a:rPr>
            <a:t>يجب ألا تتجاوز عملية شراء الأوراق المالية عن الحد الأقصى للشراء والذي يكون مساوياً لإجمالي المبالغ المالية والأوراق النقدية المودعة من العميل كهامش أولي ومبلغ التمويل الممنوح من مقدم خدمة تداول الهامش.</a:t>
          </a:r>
          <a:endParaRPr lang="en-US" sz="1400" kern="1200" dirty="0">
            <a:solidFill>
              <a:schemeClr val="tx1"/>
            </a:solidFill>
            <a:latin typeface="Calibri" panose="020F0502020204030204"/>
            <a:ea typeface="+mn-ea"/>
            <a:cs typeface="mohammad bold art 1" pitchFamily="2" charset="-78"/>
          </a:endParaRPr>
        </a:p>
      </dsp:txBody>
      <dsp:txXfrm>
        <a:off x="8028986" y="97778"/>
        <a:ext cx="2511909" cy="1807476"/>
      </dsp:txXfrm>
    </dsp:sp>
    <dsp:sp modelId="{4F75DB0E-DE99-453E-A354-E13379BB9150}">
      <dsp:nvSpPr>
        <dsp:cNvPr id="0" name=""/>
        <dsp:cNvSpPr/>
      </dsp:nvSpPr>
      <dsp:spPr>
        <a:xfrm>
          <a:off x="4320375" y="25580"/>
          <a:ext cx="2707197" cy="2003032"/>
        </a:xfrm>
        <a:prstGeom prst="flowChartAlternateProcess">
          <a:avLst/>
        </a:prstGeom>
        <a:solidFill>
          <a:srgbClr val="5B9BD5">
            <a:lumMod val="60000"/>
            <a:lumOff val="40000"/>
          </a:srgbClr>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622300">
            <a:lnSpc>
              <a:spcPct val="90000"/>
            </a:lnSpc>
            <a:spcBef>
              <a:spcPct val="0"/>
            </a:spcBef>
            <a:spcAft>
              <a:spcPct val="35000"/>
            </a:spcAft>
            <a:buFont typeface="+mj-lt"/>
            <a:buNone/>
          </a:pPr>
          <a:r>
            <a:rPr lang="ar-KW" sz="1200" kern="1200" dirty="0">
              <a:solidFill>
                <a:prstClr val="black"/>
              </a:solidFill>
              <a:latin typeface="Calibri" panose="020F0502020204030204"/>
              <a:ea typeface="+mn-ea"/>
              <a:cs typeface="mohammad bold art 1" pitchFamily="2" charset="-78"/>
            </a:rPr>
            <a:t>عند قيام العميل بشراء الأوراق المالية بمبلغ أقل من الحد الأقصى للشراء، فانه يجوز للعميل استخدام المبلغ المتبقي لشراء أوراق مالية أخرى في حساب التداول بالهامش.</a:t>
          </a:r>
          <a:endParaRPr lang="en-US" sz="1200" kern="1200" dirty="0">
            <a:solidFill>
              <a:prstClr val="black"/>
            </a:solidFill>
            <a:latin typeface="Calibri" panose="020F0502020204030204"/>
            <a:ea typeface="+mn-ea"/>
            <a:cs typeface="mohammad bold art 1" pitchFamily="2" charset="-78"/>
          </a:endParaRPr>
        </a:p>
      </dsp:txBody>
      <dsp:txXfrm>
        <a:off x="4418153" y="123358"/>
        <a:ext cx="2511641" cy="1807476"/>
      </dsp:txXfrm>
    </dsp:sp>
    <dsp:sp modelId="{ADDC6BBE-CE5E-458E-A8DB-C28364FA9A02}">
      <dsp:nvSpPr>
        <dsp:cNvPr id="0" name=""/>
        <dsp:cNvSpPr/>
      </dsp:nvSpPr>
      <dsp:spPr>
        <a:xfrm>
          <a:off x="774441" y="2"/>
          <a:ext cx="2707197" cy="2003032"/>
        </a:xfrm>
        <a:prstGeom prst="flowChartAlternateProcess">
          <a:avLst/>
        </a:prstGeom>
        <a:solidFill>
          <a:srgbClr val="5B9BD5">
            <a:lumMod val="60000"/>
            <a:lumOff val="40000"/>
          </a:srgbClr>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533400">
            <a:lnSpc>
              <a:spcPct val="90000"/>
            </a:lnSpc>
            <a:spcBef>
              <a:spcPct val="0"/>
            </a:spcBef>
            <a:spcAft>
              <a:spcPct val="35000"/>
            </a:spcAft>
            <a:buFont typeface="+mj-lt"/>
            <a:buNone/>
          </a:pPr>
          <a:r>
            <a:rPr lang="ar-KW" sz="1200" kern="1200" dirty="0">
              <a:solidFill>
                <a:prstClr val="black"/>
              </a:solidFill>
              <a:latin typeface="Calibri" panose="020F0502020204030204"/>
              <a:ea typeface="+mn-ea"/>
              <a:cs typeface="mohammad bold art 1" pitchFamily="2" charset="-78"/>
            </a:rPr>
            <a:t>يجوز للعميل السحب النقدي من المبالغ المودعة في حساب التداول بالهامش أو تحويلها الى حساباته الأخرى لدى مقدم خدمة التداول بالهامش، في حال زادت قيمتها عن الهامش الأولي.</a:t>
          </a:r>
          <a:endParaRPr lang="en-US" sz="1200" kern="1200" dirty="0">
            <a:solidFill>
              <a:prstClr val="black"/>
            </a:solidFill>
            <a:latin typeface="Calibri" panose="020F0502020204030204"/>
            <a:ea typeface="+mn-ea"/>
            <a:cs typeface="mohammad bold art 1" pitchFamily="2" charset="-78"/>
          </a:endParaRPr>
        </a:p>
      </dsp:txBody>
      <dsp:txXfrm>
        <a:off x="872219" y="97780"/>
        <a:ext cx="2511641" cy="1807476"/>
      </dsp:txXfrm>
    </dsp:sp>
    <dsp:sp modelId="{01221AEF-AAF1-4F54-8DC9-9453C1CC7994}">
      <dsp:nvSpPr>
        <dsp:cNvPr id="0" name=""/>
        <dsp:cNvSpPr/>
      </dsp:nvSpPr>
      <dsp:spPr>
        <a:xfrm>
          <a:off x="7968831" y="2227326"/>
          <a:ext cx="2707197" cy="2003032"/>
        </a:xfrm>
        <a:prstGeom prst="flowChartAlternateProcess">
          <a:avLst/>
        </a:prstGeom>
        <a:solidFill>
          <a:srgbClr val="5B9BD5">
            <a:lumMod val="60000"/>
            <a:lumOff val="40000"/>
          </a:srgbClr>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622300">
            <a:lnSpc>
              <a:spcPct val="90000"/>
            </a:lnSpc>
            <a:spcBef>
              <a:spcPct val="0"/>
            </a:spcBef>
            <a:spcAft>
              <a:spcPct val="35000"/>
            </a:spcAft>
            <a:buFont typeface="+mj-lt"/>
            <a:buNone/>
          </a:pPr>
          <a:r>
            <a:rPr lang="ar-KW" sz="1200" kern="1200" dirty="0">
              <a:solidFill>
                <a:prstClr val="black"/>
              </a:solidFill>
              <a:latin typeface="Calibri" panose="020F0502020204030204"/>
              <a:ea typeface="+mn-ea"/>
              <a:cs typeface="mohammad bold art 1" pitchFamily="2" charset="-78"/>
            </a:rPr>
            <a:t>يجوز للعميل، بعد موافقة مقدم خدمة التداول بالهامش، استبدال كل أو جزء من الأوراق المالية الممولة بالهامش بأوراق مالية أخرى ممولة بالهامش. </a:t>
          </a:r>
          <a:endParaRPr lang="en-US" sz="1200" kern="1200" dirty="0">
            <a:solidFill>
              <a:prstClr val="black"/>
            </a:solidFill>
            <a:latin typeface="Calibri" panose="020F0502020204030204"/>
            <a:ea typeface="+mn-ea"/>
            <a:cs typeface="mohammad bold art 1" pitchFamily="2" charset="-78"/>
          </a:endParaRPr>
        </a:p>
      </dsp:txBody>
      <dsp:txXfrm>
        <a:off x="8066609" y="2325104"/>
        <a:ext cx="2511641" cy="1807476"/>
      </dsp:txXfrm>
    </dsp:sp>
    <dsp:sp modelId="{0C60E8A0-8DC8-4989-8B59-8A2256D42BD6}">
      <dsp:nvSpPr>
        <dsp:cNvPr id="0" name=""/>
        <dsp:cNvSpPr/>
      </dsp:nvSpPr>
      <dsp:spPr>
        <a:xfrm>
          <a:off x="4320375" y="2252765"/>
          <a:ext cx="2707197" cy="2003032"/>
        </a:xfrm>
        <a:prstGeom prst="flowChartAlternateProcess">
          <a:avLst/>
        </a:prstGeom>
        <a:solidFill>
          <a:srgbClr val="5B9BD5">
            <a:lumMod val="60000"/>
            <a:lumOff val="40000"/>
          </a:srgbClr>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622300">
            <a:lnSpc>
              <a:spcPct val="90000"/>
            </a:lnSpc>
            <a:spcBef>
              <a:spcPct val="0"/>
            </a:spcBef>
            <a:spcAft>
              <a:spcPct val="35000"/>
            </a:spcAft>
            <a:buFont typeface="+mj-lt"/>
            <a:buNone/>
          </a:pPr>
          <a:r>
            <a:rPr lang="ar-KW" sz="1200" kern="1200" dirty="0">
              <a:solidFill>
                <a:prstClr val="black"/>
              </a:solidFill>
              <a:latin typeface="Calibri" panose="020F0502020204030204"/>
              <a:ea typeface="+mn-ea"/>
              <a:cs typeface="mohammad bold art 1" pitchFamily="2" charset="-78"/>
            </a:rPr>
            <a:t>يٌحظر استخدام حساب التداول بالهامش للاكتتاب في الإصدارات الجديدة للأوراق المالية.</a:t>
          </a:r>
          <a:endParaRPr lang="en-US" sz="1200" kern="1200" dirty="0">
            <a:solidFill>
              <a:prstClr val="black"/>
            </a:solidFill>
            <a:latin typeface="Calibri" panose="020F0502020204030204"/>
            <a:ea typeface="+mn-ea"/>
            <a:cs typeface="mohammad bold art 1" pitchFamily="2" charset="-78"/>
          </a:endParaRPr>
        </a:p>
      </dsp:txBody>
      <dsp:txXfrm>
        <a:off x="4418153" y="2350543"/>
        <a:ext cx="2511641" cy="1807476"/>
      </dsp:txXfrm>
    </dsp:sp>
    <dsp:sp modelId="{9AE01A5F-3573-4F4C-AA07-88A15FFA56B1}">
      <dsp:nvSpPr>
        <dsp:cNvPr id="0" name=""/>
        <dsp:cNvSpPr/>
      </dsp:nvSpPr>
      <dsp:spPr>
        <a:xfrm>
          <a:off x="745330" y="2235879"/>
          <a:ext cx="2707197" cy="2003032"/>
        </a:xfrm>
        <a:prstGeom prst="flowChartAlternateProcess">
          <a:avLst/>
        </a:prstGeom>
        <a:solidFill>
          <a:srgbClr val="5B9BD5">
            <a:lumMod val="60000"/>
            <a:lumOff val="40000"/>
          </a:srgbClr>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533400">
            <a:lnSpc>
              <a:spcPct val="90000"/>
            </a:lnSpc>
            <a:spcBef>
              <a:spcPct val="0"/>
            </a:spcBef>
            <a:spcAft>
              <a:spcPct val="35000"/>
            </a:spcAft>
            <a:buFont typeface="+mj-lt"/>
            <a:buNone/>
          </a:pPr>
          <a:r>
            <a:rPr lang="ar-KW" sz="1200" kern="1200" dirty="0">
              <a:solidFill>
                <a:prstClr val="black"/>
              </a:solidFill>
              <a:latin typeface="Calibri" panose="020F0502020204030204"/>
              <a:ea typeface="+mn-ea"/>
              <a:cs typeface="mohammad bold art 1" pitchFamily="2" charset="-78"/>
            </a:rPr>
            <a:t>يجب على مقدم الخدمة إضافة الأرباح والأسهم إلى حساب التداول بالهامش.</a:t>
          </a:r>
          <a:endParaRPr lang="en-US" sz="1200" kern="1200" dirty="0">
            <a:solidFill>
              <a:prstClr val="black"/>
            </a:solidFill>
            <a:latin typeface="Calibri" panose="020F0502020204030204"/>
            <a:ea typeface="+mn-ea"/>
            <a:cs typeface="mohammad bold art 1" pitchFamily="2" charset="-78"/>
          </a:endParaRPr>
        </a:p>
      </dsp:txBody>
      <dsp:txXfrm>
        <a:off x="843108" y="2333657"/>
        <a:ext cx="2511641" cy="1807476"/>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306778BD-22E6-F747-AD07-2627F21FB412}" type="datetimeFigureOut">
              <a:rPr lang="en-US" smtClean="0"/>
              <a:t>25/07/2021</a:t>
            </a:fld>
            <a:endParaRPr lang="en-US"/>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8D5C6C5B-01DE-924F-9529-1A8D066B2C73}" type="slidenum">
              <a:rPr lang="en-US" smtClean="0"/>
              <a:t>‹#›</a:t>
            </a:fld>
            <a:endParaRPr lang="en-US"/>
          </a:p>
        </p:txBody>
      </p:sp>
    </p:spTree>
    <p:extLst>
      <p:ext uri="{BB962C8B-B14F-4D97-AF65-F5344CB8AC3E}">
        <p14:creationId xmlns:p14="http://schemas.microsoft.com/office/powerpoint/2010/main" val="6760035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GB" dirty="0"/>
          </a:p>
        </p:txBody>
      </p:sp>
      <p:sp>
        <p:nvSpPr>
          <p:cNvPr id="4" name="Slide Number Placeholder 3"/>
          <p:cNvSpPr>
            <a:spLocks noGrp="1"/>
          </p:cNvSpPr>
          <p:nvPr>
            <p:ph type="sldNum" sz="quarter" idx="5"/>
          </p:nvPr>
        </p:nvSpPr>
        <p:spPr/>
        <p:txBody>
          <a:bodyPr/>
          <a:lstStyle/>
          <a:p>
            <a:fld id="{8D5C6C5B-01DE-924F-9529-1A8D066B2C73}" type="slidenum">
              <a:rPr lang="en-US" smtClean="0"/>
              <a:t>6</a:t>
            </a:fld>
            <a:endParaRPr lang="en-US"/>
          </a:p>
        </p:txBody>
      </p:sp>
    </p:spTree>
    <p:extLst>
      <p:ext uri="{BB962C8B-B14F-4D97-AF65-F5344CB8AC3E}">
        <p14:creationId xmlns:p14="http://schemas.microsoft.com/office/powerpoint/2010/main" val="2406011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5C6C5B-01DE-924F-9529-1A8D066B2C73}" type="slidenum">
              <a:rPr lang="en-US" smtClean="0"/>
              <a:t>14</a:t>
            </a:fld>
            <a:endParaRPr lang="en-US"/>
          </a:p>
        </p:txBody>
      </p:sp>
    </p:spTree>
    <p:extLst>
      <p:ext uri="{BB962C8B-B14F-4D97-AF65-F5344CB8AC3E}">
        <p14:creationId xmlns:p14="http://schemas.microsoft.com/office/powerpoint/2010/main" val="22390181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5C6C5B-01DE-924F-9529-1A8D066B2C73}" type="slidenum">
              <a:rPr lang="en-US" smtClean="0"/>
              <a:t>15</a:t>
            </a:fld>
            <a:endParaRPr lang="en-US"/>
          </a:p>
        </p:txBody>
      </p:sp>
    </p:spTree>
    <p:extLst>
      <p:ext uri="{BB962C8B-B14F-4D97-AF65-F5344CB8AC3E}">
        <p14:creationId xmlns:p14="http://schemas.microsoft.com/office/powerpoint/2010/main" val="40869003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5C6C5B-01DE-924F-9529-1A8D066B2C73}" type="slidenum">
              <a:rPr lang="en-US" smtClean="0"/>
              <a:t>19</a:t>
            </a:fld>
            <a:endParaRPr lang="en-US"/>
          </a:p>
        </p:txBody>
      </p:sp>
    </p:spTree>
    <p:extLst>
      <p:ext uri="{BB962C8B-B14F-4D97-AF65-F5344CB8AC3E}">
        <p14:creationId xmlns:p14="http://schemas.microsoft.com/office/powerpoint/2010/main" val="489223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5C6C5B-01DE-924F-9529-1A8D066B2C73}" type="slidenum">
              <a:rPr lang="en-US" smtClean="0"/>
              <a:t>21</a:t>
            </a:fld>
            <a:endParaRPr lang="en-US"/>
          </a:p>
        </p:txBody>
      </p:sp>
    </p:spTree>
    <p:extLst>
      <p:ext uri="{BB962C8B-B14F-4D97-AF65-F5344CB8AC3E}">
        <p14:creationId xmlns:p14="http://schemas.microsoft.com/office/powerpoint/2010/main" val="26413045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5C6C5B-01DE-924F-9529-1A8D066B2C73}" type="slidenum">
              <a:rPr lang="en-US" smtClean="0"/>
              <a:t>23</a:t>
            </a:fld>
            <a:endParaRPr lang="en-US"/>
          </a:p>
        </p:txBody>
      </p:sp>
    </p:spTree>
    <p:extLst>
      <p:ext uri="{BB962C8B-B14F-4D97-AF65-F5344CB8AC3E}">
        <p14:creationId xmlns:p14="http://schemas.microsoft.com/office/powerpoint/2010/main" val="36385564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GB" dirty="0"/>
          </a:p>
        </p:txBody>
      </p:sp>
      <p:sp>
        <p:nvSpPr>
          <p:cNvPr id="4" name="Slide Number Placeholder 3"/>
          <p:cNvSpPr>
            <a:spLocks noGrp="1"/>
          </p:cNvSpPr>
          <p:nvPr>
            <p:ph type="sldNum" sz="quarter" idx="5"/>
          </p:nvPr>
        </p:nvSpPr>
        <p:spPr/>
        <p:txBody>
          <a:bodyPr/>
          <a:lstStyle/>
          <a:p>
            <a:fld id="{8D5C6C5B-01DE-924F-9529-1A8D066B2C73}" type="slidenum">
              <a:rPr lang="en-US" smtClean="0"/>
              <a:t>26</a:t>
            </a:fld>
            <a:endParaRPr lang="en-US"/>
          </a:p>
        </p:txBody>
      </p:sp>
    </p:spTree>
    <p:extLst>
      <p:ext uri="{BB962C8B-B14F-4D97-AF65-F5344CB8AC3E}">
        <p14:creationId xmlns:p14="http://schemas.microsoft.com/office/powerpoint/2010/main" val="15150978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ar-KW"/>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ar-KW"/>
          </a:p>
        </p:txBody>
      </p:sp>
      <p:sp>
        <p:nvSpPr>
          <p:cNvPr id="4" name="Date Placeholder 3"/>
          <p:cNvSpPr>
            <a:spLocks noGrp="1"/>
          </p:cNvSpPr>
          <p:nvPr>
            <p:ph type="dt" sz="half" idx="10"/>
          </p:nvPr>
        </p:nvSpPr>
        <p:spPr/>
        <p:txBody>
          <a:bodyPr/>
          <a:lstStyle/>
          <a:p>
            <a:fld id="{A6584352-4896-44F0-A209-39C488F0A516}" type="datetimeFigureOut">
              <a:rPr lang="ar-KW" smtClean="0"/>
              <a:t>16/12/1442</a:t>
            </a:fld>
            <a:endParaRPr lang="ar-KW"/>
          </a:p>
        </p:txBody>
      </p:sp>
      <p:sp>
        <p:nvSpPr>
          <p:cNvPr id="5" name="Footer Placeholder 4"/>
          <p:cNvSpPr>
            <a:spLocks noGrp="1"/>
          </p:cNvSpPr>
          <p:nvPr>
            <p:ph type="ftr" sz="quarter" idx="11"/>
          </p:nvPr>
        </p:nvSpPr>
        <p:spPr/>
        <p:txBody>
          <a:bodyPr/>
          <a:lstStyle/>
          <a:p>
            <a:endParaRPr lang="ar-KW"/>
          </a:p>
        </p:txBody>
      </p:sp>
      <p:sp>
        <p:nvSpPr>
          <p:cNvPr id="6" name="Slide Number Placeholder 5"/>
          <p:cNvSpPr>
            <a:spLocks noGrp="1"/>
          </p:cNvSpPr>
          <p:nvPr>
            <p:ph type="sldNum" sz="quarter" idx="12"/>
          </p:nvPr>
        </p:nvSpPr>
        <p:spPr/>
        <p:txBody>
          <a:bodyPr/>
          <a:lstStyle/>
          <a:p>
            <a:fld id="{D617D6B5-4F74-419E-BB4B-29ED9B35EF7E}" type="slidenum">
              <a:rPr lang="ar-KW" smtClean="0"/>
              <a:t>‹#›</a:t>
            </a:fld>
            <a:endParaRPr lang="ar-KW"/>
          </a:p>
        </p:txBody>
      </p:sp>
    </p:spTree>
    <p:extLst>
      <p:ext uri="{BB962C8B-B14F-4D97-AF65-F5344CB8AC3E}">
        <p14:creationId xmlns:p14="http://schemas.microsoft.com/office/powerpoint/2010/main" val="839879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KW"/>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ar-KW"/>
          </a:p>
        </p:txBody>
      </p:sp>
      <p:sp>
        <p:nvSpPr>
          <p:cNvPr id="4" name="Date Placeholder 3"/>
          <p:cNvSpPr>
            <a:spLocks noGrp="1"/>
          </p:cNvSpPr>
          <p:nvPr>
            <p:ph type="dt" sz="half" idx="10"/>
          </p:nvPr>
        </p:nvSpPr>
        <p:spPr/>
        <p:txBody>
          <a:bodyPr/>
          <a:lstStyle/>
          <a:p>
            <a:fld id="{A6584352-4896-44F0-A209-39C488F0A516}" type="datetimeFigureOut">
              <a:rPr lang="ar-KW" smtClean="0"/>
              <a:t>16/12/1442</a:t>
            </a:fld>
            <a:endParaRPr lang="ar-KW"/>
          </a:p>
        </p:txBody>
      </p:sp>
      <p:sp>
        <p:nvSpPr>
          <p:cNvPr id="5" name="Footer Placeholder 4"/>
          <p:cNvSpPr>
            <a:spLocks noGrp="1"/>
          </p:cNvSpPr>
          <p:nvPr>
            <p:ph type="ftr" sz="quarter" idx="11"/>
          </p:nvPr>
        </p:nvSpPr>
        <p:spPr/>
        <p:txBody>
          <a:bodyPr/>
          <a:lstStyle/>
          <a:p>
            <a:endParaRPr lang="ar-KW"/>
          </a:p>
        </p:txBody>
      </p:sp>
      <p:sp>
        <p:nvSpPr>
          <p:cNvPr id="6" name="Slide Number Placeholder 5"/>
          <p:cNvSpPr>
            <a:spLocks noGrp="1"/>
          </p:cNvSpPr>
          <p:nvPr>
            <p:ph type="sldNum" sz="quarter" idx="12"/>
          </p:nvPr>
        </p:nvSpPr>
        <p:spPr/>
        <p:txBody>
          <a:bodyPr/>
          <a:lstStyle/>
          <a:p>
            <a:fld id="{D617D6B5-4F74-419E-BB4B-29ED9B35EF7E}" type="slidenum">
              <a:rPr lang="ar-KW" smtClean="0"/>
              <a:t>‹#›</a:t>
            </a:fld>
            <a:endParaRPr lang="ar-KW"/>
          </a:p>
        </p:txBody>
      </p:sp>
    </p:spTree>
    <p:extLst>
      <p:ext uri="{BB962C8B-B14F-4D97-AF65-F5344CB8AC3E}">
        <p14:creationId xmlns:p14="http://schemas.microsoft.com/office/powerpoint/2010/main" val="4298273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ar-KW"/>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ar-KW"/>
          </a:p>
        </p:txBody>
      </p:sp>
      <p:sp>
        <p:nvSpPr>
          <p:cNvPr id="4" name="Date Placeholder 3"/>
          <p:cNvSpPr>
            <a:spLocks noGrp="1"/>
          </p:cNvSpPr>
          <p:nvPr>
            <p:ph type="dt" sz="half" idx="10"/>
          </p:nvPr>
        </p:nvSpPr>
        <p:spPr/>
        <p:txBody>
          <a:bodyPr/>
          <a:lstStyle/>
          <a:p>
            <a:fld id="{A6584352-4896-44F0-A209-39C488F0A516}" type="datetimeFigureOut">
              <a:rPr lang="ar-KW" smtClean="0"/>
              <a:t>16/12/1442</a:t>
            </a:fld>
            <a:endParaRPr lang="ar-KW"/>
          </a:p>
        </p:txBody>
      </p:sp>
      <p:sp>
        <p:nvSpPr>
          <p:cNvPr id="5" name="Footer Placeholder 4"/>
          <p:cNvSpPr>
            <a:spLocks noGrp="1"/>
          </p:cNvSpPr>
          <p:nvPr>
            <p:ph type="ftr" sz="quarter" idx="11"/>
          </p:nvPr>
        </p:nvSpPr>
        <p:spPr/>
        <p:txBody>
          <a:bodyPr/>
          <a:lstStyle/>
          <a:p>
            <a:endParaRPr lang="ar-KW"/>
          </a:p>
        </p:txBody>
      </p:sp>
      <p:sp>
        <p:nvSpPr>
          <p:cNvPr id="6" name="Slide Number Placeholder 5"/>
          <p:cNvSpPr>
            <a:spLocks noGrp="1"/>
          </p:cNvSpPr>
          <p:nvPr>
            <p:ph type="sldNum" sz="quarter" idx="12"/>
          </p:nvPr>
        </p:nvSpPr>
        <p:spPr/>
        <p:txBody>
          <a:bodyPr/>
          <a:lstStyle/>
          <a:p>
            <a:fld id="{D617D6B5-4F74-419E-BB4B-29ED9B35EF7E}" type="slidenum">
              <a:rPr lang="ar-KW" smtClean="0"/>
              <a:t>‹#›</a:t>
            </a:fld>
            <a:endParaRPr lang="ar-KW"/>
          </a:p>
        </p:txBody>
      </p:sp>
    </p:spTree>
    <p:extLst>
      <p:ext uri="{BB962C8B-B14F-4D97-AF65-F5344CB8AC3E}">
        <p14:creationId xmlns:p14="http://schemas.microsoft.com/office/powerpoint/2010/main" val="808616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KW"/>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ar-KW"/>
          </a:p>
        </p:txBody>
      </p:sp>
      <p:sp>
        <p:nvSpPr>
          <p:cNvPr id="4" name="Date Placeholder 3"/>
          <p:cNvSpPr>
            <a:spLocks noGrp="1"/>
          </p:cNvSpPr>
          <p:nvPr>
            <p:ph type="dt" sz="half" idx="10"/>
          </p:nvPr>
        </p:nvSpPr>
        <p:spPr/>
        <p:txBody>
          <a:bodyPr/>
          <a:lstStyle/>
          <a:p>
            <a:fld id="{A6584352-4896-44F0-A209-39C488F0A516}" type="datetimeFigureOut">
              <a:rPr lang="ar-KW" smtClean="0"/>
              <a:t>16/12/1442</a:t>
            </a:fld>
            <a:endParaRPr lang="ar-KW"/>
          </a:p>
        </p:txBody>
      </p:sp>
      <p:sp>
        <p:nvSpPr>
          <p:cNvPr id="5" name="Footer Placeholder 4"/>
          <p:cNvSpPr>
            <a:spLocks noGrp="1"/>
          </p:cNvSpPr>
          <p:nvPr>
            <p:ph type="ftr" sz="quarter" idx="11"/>
          </p:nvPr>
        </p:nvSpPr>
        <p:spPr/>
        <p:txBody>
          <a:bodyPr/>
          <a:lstStyle/>
          <a:p>
            <a:endParaRPr lang="ar-KW"/>
          </a:p>
        </p:txBody>
      </p:sp>
      <p:sp>
        <p:nvSpPr>
          <p:cNvPr id="6" name="Slide Number Placeholder 5"/>
          <p:cNvSpPr>
            <a:spLocks noGrp="1"/>
          </p:cNvSpPr>
          <p:nvPr>
            <p:ph type="sldNum" sz="quarter" idx="12"/>
          </p:nvPr>
        </p:nvSpPr>
        <p:spPr/>
        <p:txBody>
          <a:bodyPr/>
          <a:lstStyle/>
          <a:p>
            <a:fld id="{D617D6B5-4F74-419E-BB4B-29ED9B35EF7E}" type="slidenum">
              <a:rPr lang="ar-KW" smtClean="0"/>
              <a:t>‹#›</a:t>
            </a:fld>
            <a:endParaRPr lang="ar-KW"/>
          </a:p>
        </p:txBody>
      </p:sp>
    </p:spTree>
    <p:extLst>
      <p:ext uri="{BB962C8B-B14F-4D97-AF65-F5344CB8AC3E}">
        <p14:creationId xmlns:p14="http://schemas.microsoft.com/office/powerpoint/2010/main" val="1715891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ar-KW"/>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6584352-4896-44F0-A209-39C488F0A516}" type="datetimeFigureOut">
              <a:rPr lang="ar-KW" smtClean="0"/>
              <a:t>16/12/1442</a:t>
            </a:fld>
            <a:endParaRPr lang="ar-KW"/>
          </a:p>
        </p:txBody>
      </p:sp>
      <p:sp>
        <p:nvSpPr>
          <p:cNvPr id="5" name="Footer Placeholder 4"/>
          <p:cNvSpPr>
            <a:spLocks noGrp="1"/>
          </p:cNvSpPr>
          <p:nvPr>
            <p:ph type="ftr" sz="quarter" idx="11"/>
          </p:nvPr>
        </p:nvSpPr>
        <p:spPr/>
        <p:txBody>
          <a:bodyPr/>
          <a:lstStyle/>
          <a:p>
            <a:endParaRPr lang="ar-KW"/>
          </a:p>
        </p:txBody>
      </p:sp>
      <p:sp>
        <p:nvSpPr>
          <p:cNvPr id="6" name="Slide Number Placeholder 5"/>
          <p:cNvSpPr>
            <a:spLocks noGrp="1"/>
          </p:cNvSpPr>
          <p:nvPr>
            <p:ph type="sldNum" sz="quarter" idx="12"/>
          </p:nvPr>
        </p:nvSpPr>
        <p:spPr/>
        <p:txBody>
          <a:bodyPr/>
          <a:lstStyle/>
          <a:p>
            <a:fld id="{D617D6B5-4F74-419E-BB4B-29ED9B35EF7E}" type="slidenum">
              <a:rPr lang="ar-KW" smtClean="0"/>
              <a:t>‹#›</a:t>
            </a:fld>
            <a:endParaRPr lang="ar-KW"/>
          </a:p>
        </p:txBody>
      </p:sp>
    </p:spTree>
    <p:extLst>
      <p:ext uri="{BB962C8B-B14F-4D97-AF65-F5344CB8AC3E}">
        <p14:creationId xmlns:p14="http://schemas.microsoft.com/office/powerpoint/2010/main" val="9268157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KW"/>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ar-KW"/>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ar-KW"/>
          </a:p>
        </p:txBody>
      </p:sp>
      <p:sp>
        <p:nvSpPr>
          <p:cNvPr id="5" name="Date Placeholder 4"/>
          <p:cNvSpPr>
            <a:spLocks noGrp="1"/>
          </p:cNvSpPr>
          <p:nvPr>
            <p:ph type="dt" sz="half" idx="10"/>
          </p:nvPr>
        </p:nvSpPr>
        <p:spPr/>
        <p:txBody>
          <a:bodyPr/>
          <a:lstStyle/>
          <a:p>
            <a:fld id="{A6584352-4896-44F0-A209-39C488F0A516}" type="datetimeFigureOut">
              <a:rPr lang="ar-KW" smtClean="0"/>
              <a:t>16/12/1442</a:t>
            </a:fld>
            <a:endParaRPr lang="ar-KW"/>
          </a:p>
        </p:txBody>
      </p:sp>
      <p:sp>
        <p:nvSpPr>
          <p:cNvPr id="6" name="Footer Placeholder 5"/>
          <p:cNvSpPr>
            <a:spLocks noGrp="1"/>
          </p:cNvSpPr>
          <p:nvPr>
            <p:ph type="ftr" sz="quarter" idx="11"/>
          </p:nvPr>
        </p:nvSpPr>
        <p:spPr/>
        <p:txBody>
          <a:bodyPr/>
          <a:lstStyle/>
          <a:p>
            <a:endParaRPr lang="ar-KW"/>
          </a:p>
        </p:txBody>
      </p:sp>
      <p:sp>
        <p:nvSpPr>
          <p:cNvPr id="7" name="Slide Number Placeholder 6"/>
          <p:cNvSpPr>
            <a:spLocks noGrp="1"/>
          </p:cNvSpPr>
          <p:nvPr>
            <p:ph type="sldNum" sz="quarter" idx="12"/>
          </p:nvPr>
        </p:nvSpPr>
        <p:spPr/>
        <p:txBody>
          <a:bodyPr/>
          <a:lstStyle/>
          <a:p>
            <a:fld id="{D617D6B5-4F74-419E-BB4B-29ED9B35EF7E}" type="slidenum">
              <a:rPr lang="ar-KW" smtClean="0"/>
              <a:t>‹#›</a:t>
            </a:fld>
            <a:endParaRPr lang="ar-KW"/>
          </a:p>
        </p:txBody>
      </p:sp>
    </p:spTree>
    <p:extLst>
      <p:ext uri="{BB962C8B-B14F-4D97-AF65-F5344CB8AC3E}">
        <p14:creationId xmlns:p14="http://schemas.microsoft.com/office/powerpoint/2010/main" val="1035341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ar-KW"/>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ar-KW"/>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ar-KW"/>
          </a:p>
        </p:txBody>
      </p:sp>
      <p:sp>
        <p:nvSpPr>
          <p:cNvPr id="7" name="Date Placeholder 6"/>
          <p:cNvSpPr>
            <a:spLocks noGrp="1"/>
          </p:cNvSpPr>
          <p:nvPr>
            <p:ph type="dt" sz="half" idx="10"/>
          </p:nvPr>
        </p:nvSpPr>
        <p:spPr/>
        <p:txBody>
          <a:bodyPr/>
          <a:lstStyle/>
          <a:p>
            <a:fld id="{A6584352-4896-44F0-A209-39C488F0A516}" type="datetimeFigureOut">
              <a:rPr lang="ar-KW" smtClean="0"/>
              <a:t>16/12/1442</a:t>
            </a:fld>
            <a:endParaRPr lang="ar-KW"/>
          </a:p>
        </p:txBody>
      </p:sp>
      <p:sp>
        <p:nvSpPr>
          <p:cNvPr id="8" name="Footer Placeholder 7"/>
          <p:cNvSpPr>
            <a:spLocks noGrp="1"/>
          </p:cNvSpPr>
          <p:nvPr>
            <p:ph type="ftr" sz="quarter" idx="11"/>
          </p:nvPr>
        </p:nvSpPr>
        <p:spPr/>
        <p:txBody>
          <a:bodyPr/>
          <a:lstStyle/>
          <a:p>
            <a:endParaRPr lang="ar-KW"/>
          </a:p>
        </p:txBody>
      </p:sp>
      <p:sp>
        <p:nvSpPr>
          <p:cNvPr id="9" name="Slide Number Placeholder 8"/>
          <p:cNvSpPr>
            <a:spLocks noGrp="1"/>
          </p:cNvSpPr>
          <p:nvPr>
            <p:ph type="sldNum" sz="quarter" idx="12"/>
          </p:nvPr>
        </p:nvSpPr>
        <p:spPr/>
        <p:txBody>
          <a:bodyPr/>
          <a:lstStyle/>
          <a:p>
            <a:fld id="{D617D6B5-4F74-419E-BB4B-29ED9B35EF7E}" type="slidenum">
              <a:rPr lang="ar-KW" smtClean="0"/>
              <a:t>‹#›</a:t>
            </a:fld>
            <a:endParaRPr lang="ar-KW"/>
          </a:p>
        </p:txBody>
      </p:sp>
    </p:spTree>
    <p:extLst>
      <p:ext uri="{BB962C8B-B14F-4D97-AF65-F5344CB8AC3E}">
        <p14:creationId xmlns:p14="http://schemas.microsoft.com/office/powerpoint/2010/main" val="8313356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KW"/>
          </a:p>
        </p:txBody>
      </p:sp>
      <p:sp>
        <p:nvSpPr>
          <p:cNvPr id="3" name="Date Placeholder 2"/>
          <p:cNvSpPr>
            <a:spLocks noGrp="1"/>
          </p:cNvSpPr>
          <p:nvPr>
            <p:ph type="dt" sz="half" idx="10"/>
          </p:nvPr>
        </p:nvSpPr>
        <p:spPr/>
        <p:txBody>
          <a:bodyPr/>
          <a:lstStyle/>
          <a:p>
            <a:fld id="{A6584352-4896-44F0-A209-39C488F0A516}" type="datetimeFigureOut">
              <a:rPr lang="ar-KW" smtClean="0"/>
              <a:t>16/12/1442</a:t>
            </a:fld>
            <a:endParaRPr lang="ar-KW"/>
          </a:p>
        </p:txBody>
      </p:sp>
      <p:sp>
        <p:nvSpPr>
          <p:cNvPr id="4" name="Footer Placeholder 3"/>
          <p:cNvSpPr>
            <a:spLocks noGrp="1"/>
          </p:cNvSpPr>
          <p:nvPr>
            <p:ph type="ftr" sz="quarter" idx="11"/>
          </p:nvPr>
        </p:nvSpPr>
        <p:spPr/>
        <p:txBody>
          <a:bodyPr/>
          <a:lstStyle/>
          <a:p>
            <a:endParaRPr lang="ar-KW"/>
          </a:p>
        </p:txBody>
      </p:sp>
      <p:sp>
        <p:nvSpPr>
          <p:cNvPr id="5" name="Slide Number Placeholder 4"/>
          <p:cNvSpPr>
            <a:spLocks noGrp="1"/>
          </p:cNvSpPr>
          <p:nvPr>
            <p:ph type="sldNum" sz="quarter" idx="12"/>
          </p:nvPr>
        </p:nvSpPr>
        <p:spPr/>
        <p:txBody>
          <a:bodyPr/>
          <a:lstStyle/>
          <a:p>
            <a:fld id="{D617D6B5-4F74-419E-BB4B-29ED9B35EF7E}" type="slidenum">
              <a:rPr lang="ar-KW" smtClean="0"/>
              <a:t>‹#›</a:t>
            </a:fld>
            <a:endParaRPr lang="ar-KW"/>
          </a:p>
        </p:txBody>
      </p:sp>
    </p:spTree>
    <p:extLst>
      <p:ext uri="{BB962C8B-B14F-4D97-AF65-F5344CB8AC3E}">
        <p14:creationId xmlns:p14="http://schemas.microsoft.com/office/powerpoint/2010/main" val="1212091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584352-4896-44F0-A209-39C488F0A516}" type="datetimeFigureOut">
              <a:rPr lang="ar-KW" smtClean="0"/>
              <a:t>16/12/1442</a:t>
            </a:fld>
            <a:endParaRPr lang="ar-KW"/>
          </a:p>
        </p:txBody>
      </p:sp>
      <p:sp>
        <p:nvSpPr>
          <p:cNvPr id="3" name="Footer Placeholder 2"/>
          <p:cNvSpPr>
            <a:spLocks noGrp="1"/>
          </p:cNvSpPr>
          <p:nvPr>
            <p:ph type="ftr" sz="quarter" idx="11"/>
          </p:nvPr>
        </p:nvSpPr>
        <p:spPr/>
        <p:txBody>
          <a:bodyPr/>
          <a:lstStyle/>
          <a:p>
            <a:endParaRPr lang="ar-KW"/>
          </a:p>
        </p:txBody>
      </p:sp>
      <p:sp>
        <p:nvSpPr>
          <p:cNvPr id="4" name="Slide Number Placeholder 3"/>
          <p:cNvSpPr>
            <a:spLocks noGrp="1"/>
          </p:cNvSpPr>
          <p:nvPr>
            <p:ph type="sldNum" sz="quarter" idx="12"/>
          </p:nvPr>
        </p:nvSpPr>
        <p:spPr/>
        <p:txBody>
          <a:bodyPr/>
          <a:lstStyle/>
          <a:p>
            <a:fld id="{D617D6B5-4F74-419E-BB4B-29ED9B35EF7E}" type="slidenum">
              <a:rPr lang="ar-KW" smtClean="0"/>
              <a:t>‹#›</a:t>
            </a:fld>
            <a:endParaRPr lang="ar-KW"/>
          </a:p>
        </p:txBody>
      </p:sp>
    </p:spTree>
    <p:extLst>
      <p:ext uri="{BB962C8B-B14F-4D97-AF65-F5344CB8AC3E}">
        <p14:creationId xmlns:p14="http://schemas.microsoft.com/office/powerpoint/2010/main" val="2767512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ar-KW"/>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ar-KW"/>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6584352-4896-44F0-A209-39C488F0A516}" type="datetimeFigureOut">
              <a:rPr lang="ar-KW" smtClean="0"/>
              <a:t>16/12/1442</a:t>
            </a:fld>
            <a:endParaRPr lang="ar-KW"/>
          </a:p>
        </p:txBody>
      </p:sp>
      <p:sp>
        <p:nvSpPr>
          <p:cNvPr id="6" name="Footer Placeholder 5"/>
          <p:cNvSpPr>
            <a:spLocks noGrp="1"/>
          </p:cNvSpPr>
          <p:nvPr>
            <p:ph type="ftr" sz="quarter" idx="11"/>
          </p:nvPr>
        </p:nvSpPr>
        <p:spPr/>
        <p:txBody>
          <a:bodyPr/>
          <a:lstStyle/>
          <a:p>
            <a:endParaRPr lang="ar-KW"/>
          </a:p>
        </p:txBody>
      </p:sp>
      <p:sp>
        <p:nvSpPr>
          <p:cNvPr id="7" name="Slide Number Placeholder 6"/>
          <p:cNvSpPr>
            <a:spLocks noGrp="1"/>
          </p:cNvSpPr>
          <p:nvPr>
            <p:ph type="sldNum" sz="quarter" idx="12"/>
          </p:nvPr>
        </p:nvSpPr>
        <p:spPr/>
        <p:txBody>
          <a:bodyPr/>
          <a:lstStyle/>
          <a:p>
            <a:fld id="{D617D6B5-4F74-419E-BB4B-29ED9B35EF7E}" type="slidenum">
              <a:rPr lang="ar-KW" smtClean="0"/>
              <a:t>‹#›</a:t>
            </a:fld>
            <a:endParaRPr lang="ar-KW"/>
          </a:p>
        </p:txBody>
      </p:sp>
    </p:spTree>
    <p:extLst>
      <p:ext uri="{BB962C8B-B14F-4D97-AF65-F5344CB8AC3E}">
        <p14:creationId xmlns:p14="http://schemas.microsoft.com/office/powerpoint/2010/main" val="31580605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ar-KW"/>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KW"/>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6584352-4896-44F0-A209-39C488F0A516}" type="datetimeFigureOut">
              <a:rPr lang="ar-KW" smtClean="0"/>
              <a:t>16/12/1442</a:t>
            </a:fld>
            <a:endParaRPr lang="ar-KW"/>
          </a:p>
        </p:txBody>
      </p:sp>
      <p:sp>
        <p:nvSpPr>
          <p:cNvPr id="6" name="Footer Placeholder 5"/>
          <p:cNvSpPr>
            <a:spLocks noGrp="1"/>
          </p:cNvSpPr>
          <p:nvPr>
            <p:ph type="ftr" sz="quarter" idx="11"/>
          </p:nvPr>
        </p:nvSpPr>
        <p:spPr/>
        <p:txBody>
          <a:bodyPr/>
          <a:lstStyle/>
          <a:p>
            <a:endParaRPr lang="ar-KW"/>
          </a:p>
        </p:txBody>
      </p:sp>
      <p:sp>
        <p:nvSpPr>
          <p:cNvPr id="7" name="Slide Number Placeholder 6"/>
          <p:cNvSpPr>
            <a:spLocks noGrp="1"/>
          </p:cNvSpPr>
          <p:nvPr>
            <p:ph type="sldNum" sz="quarter" idx="12"/>
          </p:nvPr>
        </p:nvSpPr>
        <p:spPr/>
        <p:txBody>
          <a:bodyPr/>
          <a:lstStyle/>
          <a:p>
            <a:fld id="{D617D6B5-4F74-419E-BB4B-29ED9B35EF7E}" type="slidenum">
              <a:rPr lang="ar-KW" smtClean="0"/>
              <a:t>‹#›</a:t>
            </a:fld>
            <a:endParaRPr lang="ar-KW"/>
          </a:p>
        </p:txBody>
      </p:sp>
    </p:spTree>
    <p:extLst>
      <p:ext uri="{BB962C8B-B14F-4D97-AF65-F5344CB8AC3E}">
        <p14:creationId xmlns:p14="http://schemas.microsoft.com/office/powerpoint/2010/main" val="156146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ar-KW"/>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ar-KW"/>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584352-4896-44F0-A209-39C488F0A516}" type="datetimeFigureOut">
              <a:rPr lang="ar-KW" smtClean="0"/>
              <a:t>16/12/1442</a:t>
            </a:fld>
            <a:endParaRPr lang="ar-KW"/>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r-KW"/>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17D6B5-4F74-419E-BB4B-29ED9B35EF7E}" type="slidenum">
              <a:rPr lang="ar-KW" smtClean="0"/>
              <a:t>‹#›</a:t>
            </a:fld>
            <a:endParaRPr lang="ar-KW"/>
          </a:p>
        </p:txBody>
      </p:sp>
    </p:spTree>
    <p:extLst>
      <p:ext uri="{BB962C8B-B14F-4D97-AF65-F5344CB8AC3E}">
        <p14:creationId xmlns:p14="http://schemas.microsoft.com/office/powerpoint/2010/main" val="33095026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K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7.png"/><Relationship Id="rId2" Type="http://schemas.openxmlformats.org/officeDocument/2006/relationships/diagramData" Target="../diagrams/data3.xml"/><Relationship Id="rId1" Type="http://schemas.openxmlformats.org/officeDocument/2006/relationships/slideLayout" Target="../slideLayouts/slideLayout1.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tiff"/><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8017" y="1521430"/>
            <a:ext cx="9144000" cy="911710"/>
          </a:xfrm>
        </p:spPr>
        <p:txBody>
          <a:bodyPr>
            <a:normAutofit/>
          </a:bodyPr>
          <a:lstStyle/>
          <a:p>
            <a:r>
              <a:rPr lang="ar-KW" sz="4000" b="1" dirty="0">
                <a:solidFill>
                  <a:srgbClr val="AD8100"/>
                </a:solidFill>
                <a:cs typeface="mohammad bold art 1" pitchFamily="2" charset="-78"/>
              </a:rPr>
              <a:t>ورشة عمل</a:t>
            </a:r>
            <a:endParaRPr lang="ar-KW" sz="4000" dirty="0">
              <a:solidFill>
                <a:srgbClr val="AD8100"/>
              </a:solidFill>
            </a:endParaRPr>
          </a:p>
        </p:txBody>
      </p:sp>
      <p:sp>
        <p:nvSpPr>
          <p:cNvPr id="3" name="Subtitle 2"/>
          <p:cNvSpPr>
            <a:spLocks noGrp="1"/>
          </p:cNvSpPr>
          <p:nvPr>
            <p:ph type="subTitle" idx="1"/>
          </p:nvPr>
        </p:nvSpPr>
        <p:spPr>
          <a:xfrm>
            <a:off x="1351601" y="2699044"/>
            <a:ext cx="9144000" cy="575809"/>
          </a:xfrm>
        </p:spPr>
        <p:txBody>
          <a:bodyPr>
            <a:normAutofit lnSpcReduction="10000"/>
          </a:bodyPr>
          <a:lstStyle/>
          <a:p>
            <a:pPr>
              <a:lnSpc>
                <a:spcPct val="100000"/>
              </a:lnSpc>
            </a:pPr>
            <a:r>
              <a:rPr lang="ar-KW" sz="3200" b="1" dirty="0">
                <a:solidFill>
                  <a:schemeClr val="accent1">
                    <a:lumMod val="50000"/>
                  </a:schemeClr>
                </a:solidFill>
                <a:latin typeface="Calibri" pitchFamily="34" charset="0"/>
                <a:cs typeface="mohammad bold art 1" pitchFamily="2" charset="-78"/>
              </a:rPr>
              <a:t>التداول بالهامش</a:t>
            </a:r>
          </a:p>
          <a:p>
            <a:endParaRPr lang="ar-KW" sz="3200" b="1" dirty="0">
              <a:solidFill>
                <a:schemeClr val="accent1">
                  <a:lumMod val="50000"/>
                </a:schemeClr>
              </a:solidFill>
              <a:latin typeface="Calibri" pitchFamily="34" charset="0"/>
              <a:cs typeface="mohammad bold art 1" pitchFamily="2" charset="-78"/>
            </a:endParaRPr>
          </a:p>
        </p:txBody>
      </p:sp>
      <p:cxnSp>
        <p:nvCxnSpPr>
          <p:cNvPr id="5" name="Straight Connector 4"/>
          <p:cNvCxnSpPr/>
          <p:nvPr/>
        </p:nvCxnSpPr>
        <p:spPr>
          <a:xfrm>
            <a:off x="-10666" y="782148"/>
            <a:ext cx="12202666" cy="1623"/>
          </a:xfrm>
          <a:prstGeom prst="line">
            <a:avLst/>
          </a:prstGeom>
          <a:ln/>
        </p:spPr>
        <p:style>
          <a:lnRef idx="1">
            <a:schemeClr val="accent3"/>
          </a:lnRef>
          <a:fillRef idx="0">
            <a:schemeClr val="accent3"/>
          </a:fillRef>
          <a:effectRef idx="0">
            <a:schemeClr val="accent3"/>
          </a:effectRef>
          <a:fontRef idx="minor">
            <a:schemeClr val="tx1"/>
          </a:fontRef>
        </p:style>
      </p:cxnSp>
      <p:sp>
        <p:nvSpPr>
          <p:cNvPr id="7" name="Subtitle 2"/>
          <p:cNvSpPr txBox="1">
            <a:spLocks/>
          </p:cNvSpPr>
          <p:nvPr/>
        </p:nvSpPr>
        <p:spPr>
          <a:xfrm>
            <a:off x="1101448" y="3540757"/>
            <a:ext cx="9644305" cy="575809"/>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rtl="1"/>
            <a:endParaRPr lang="ar-KW" sz="3600" dirty="0">
              <a:solidFill>
                <a:schemeClr val="tx2">
                  <a:lumMod val="75000"/>
                </a:schemeClr>
              </a:solidFill>
              <a:cs typeface="mohammad bold art 1" pitchFamily="2" charset="-78"/>
            </a:endParaRPr>
          </a:p>
        </p:txBody>
      </p:sp>
      <p:sp>
        <p:nvSpPr>
          <p:cNvPr id="9" name="Subtitle 2"/>
          <p:cNvSpPr txBox="1">
            <a:spLocks/>
          </p:cNvSpPr>
          <p:nvPr/>
        </p:nvSpPr>
        <p:spPr>
          <a:xfrm>
            <a:off x="1101448" y="3698277"/>
            <a:ext cx="9644305" cy="575809"/>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rtl="1"/>
            <a:r>
              <a:rPr lang="ar-KW" sz="1800" dirty="0">
                <a:solidFill>
                  <a:schemeClr val="accent1">
                    <a:lumMod val="50000"/>
                  </a:schemeClr>
                </a:solidFill>
                <a:cs typeface="mohammad bold art 1" pitchFamily="2" charset="-78"/>
              </a:rPr>
              <a:t>برنامج تطوير السوق</a:t>
            </a:r>
          </a:p>
          <a:p>
            <a:pPr rtl="1"/>
            <a:r>
              <a:rPr lang="ar-KW" sz="1800" dirty="0">
                <a:solidFill>
                  <a:schemeClr val="accent1">
                    <a:lumMod val="50000"/>
                  </a:schemeClr>
                </a:solidFill>
                <a:cs typeface="mohammad bold art 1" pitchFamily="2" charset="-78"/>
              </a:rPr>
              <a:t>فريق جاهزية السوق - </a:t>
            </a:r>
            <a:r>
              <a:rPr lang="en-US" sz="1800" dirty="0">
                <a:solidFill>
                  <a:schemeClr val="accent1">
                    <a:lumMod val="50000"/>
                  </a:schemeClr>
                </a:solidFill>
                <a:cs typeface="mohammad bold art 1" pitchFamily="2" charset="-78"/>
              </a:rPr>
              <a:t>MRG</a:t>
            </a:r>
          </a:p>
          <a:p>
            <a:pPr rtl="1"/>
            <a:r>
              <a:rPr lang="ar-KW" sz="1800" dirty="0">
                <a:solidFill>
                  <a:schemeClr val="accent1">
                    <a:lumMod val="50000"/>
                  </a:schemeClr>
                </a:solidFill>
                <a:cs typeface="mohammad bold art 1" pitchFamily="2" charset="-78"/>
              </a:rPr>
              <a:t>يوليو 2021</a:t>
            </a:r>
          </a:p>
          <a:p>
            <a:pPr rtl="1"/>
            <a:endParaRPr lang="ar-KW" sz="1800" dirty="0">
              <a:solidFill>
                <a:schemeClr val="accent1">
                  <a:lumMod val="50000"/>
                </a:schemeClr>
              </a:solidFill>
              <a:cs typeface="mohammad bold art 1" pitchFamily="2" charset="-78"/>
            </a:endParaRPr>
          </a:p>
        </p:txBody>
      </p:sp>
      <p:cxnSp>
        <p:nvCxnSpPr>
          <p:cNvPr id="8" name="Straight Connector 7"/>
          <p:cNvCxnSpPr/>
          <p:nvPr/>
        </p:nvCxnSpPr>
        <p:spPr>
          <a:xfrm>
            <a:off x="4632432" y="3373465"/>
            <a:ext cx="2775169" cy="9772"/>
          </a:xfrm>
          <a:prstGeom prst="line">
            <a:avLst/>
          </a:prstGeom>
          <a:ln w="28575">
            <a:solidFill>
              <a:schemeClr val="bg1">
                <a:lumMod val="65000"/>
              </a:schemeClr>
            </a:solidFill>
          </a:ln>
        </p:spPr>
        <p:style>
          <a:lnRef idx="1">
            <a:schemeClr val="accent3"/>
          </a:lnRef>
          <a:fillRef idx="0">
            <a:schemeClr val="accent3"/>
          </a:fillRef>
          <a:effectRef idx="0">
            <a:schemeClr val="accent3"/>
          </a:effectRef>
          <a:fontRef idx="minor">
            <a:schemeClr val="tx1"/>
          </a:fontRef>
        </p:style>
      </p:cxnSp>
    </p:spTree>
    <p:extLst>
      <p:ext uri="{BB962C8B-B14F-4D97-AF65-F5344CB8AC3E}">
        <p14:creationId xmlns:p14="http://schemas.microsoft.com/office/powerpoint/2010/main" val="2082813105"/>
      </p:ext>
    </p:extLst>
  </p:cSld>
  <p:clrMapOvr>
    <a:masterClrMapping/>
  </p:clrMapOvr>
  <mc:AlternateContent xmlns:mc="http://schemas.openxmlformats.org/markup-compatibility/2006" xmlns:p14="http://schemas.microsoft.com/office/powerpoint/2010/main">
    <mc:Choice Requires="p14">
      <p:transition spd="slow" p14:dur="225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5"/>
          <p:cNvSpPr>
            <a:spLocks noGrp="1"/>
          </p:cNvSpPr>
          <p:nvPr>
            <p:ph type="subTitle" idx="1"/>
          </p:nvPr>
        </p:nvSpPr>
        <p:spPr>
          <a:xfrm>
            <a:off x="1524000" y="3083690"/>
            <a:ext cx="9144000" cy="944331"/>
          </a:xfrm>
        </p:spPr>
        <p:txBody>
          <a:bodyPr>
            <a:normAutofit/>
          </a:bodyPr>
          <a:lstStyle/>
          <a:p>
            <a:pPr lvl="0" rtl="1" fontAlgn="base">
              <a:spcBef>
                <a:spcPct val="0"/>
              </a:spcBef>
              <a:spcAft>
                <a:spcPts val="600"/>
              </a:spcAft>
            </a:pPr>
            <a:r>
              <a:rPr lang="ar-KW" sz="4000" b="1" dirty="0">
                <a:solidFill>
                  <a:schemeClr val="accent1">
                    <a:lumMod val="50000"/>
                  </a:schemeClr>
                </a:solidFill>
                <a:latin typeface="Calibri" pitchFamily="34" charset="0"/>
                <a:cs typeface="mohammad bold art 1" pitchFamily="2" charset="-78"/>
              </a:rPr>
              <a:t>شروط تقديم خدمة التداول بالهامش</a:t>
            </a:r>
          </a:p>
          <a:p>
            <a:pPr lvl="0" rtl="1" fontAlgn="base">
              <a:spcBef>
                <a:spcPct val="0"/>
              </a:spcBef>
              <a:spcAft>
                <a:spcPts val="600"/>
              </a:spcAft>
            </a:pPr>
            <a:endParaRPr lang="ar-KW" sz="4000" b="1" dirty="0">
              <a:solidFill>
                <a:schemeClr val="accent1">
                  <a:lumMod val="50000"/>
                </a:schemeClr>
              </a:solidFill>
              <a:latin typeface="Calibri" pitchFamily="34" charset="0"/>
              <a:cs typeface="mohammad bold art 1" pitchFamily="2" charset="-78"/>
            </a:endParaRPr>
          </a:p>
          <a:p>
            <a:endParaRPr lang="ar-KW" sz="4000" dirty="0"/>
          </a:p>
        </p:txBody>
      </p:sp>
      <p:cxnSp>
        <p:nvCxnSpPr>
          <p:cNvPr id="13" name="Straight Connector 12"/>
          <p:cNvCxnSpPr/>
          <p:nvPr/>
        </p:nvCxnSpPr>
        <p:spPr>
          <a:xfrm>
            <a:off x="3128196" y="3893860"/>
            <a:ext cx="6100883" cy="29277"/>
          </a:xfrm>
          <a:prstGeom prst="line">
            <a:avLst/>
          </a:prstGeom>
          <a:ln w="28575">
            <a:solidFill>
              <a:schemeClr val="bg1">
                <a:lumMod val="65000"/>
              </a:schemeClr>
            </a:solidFill>
          </a:ln>
        </p:spPr>
        <p:style>
          <a:lnRef idx="1">
            <a:schemeClr val="accent3"/>
          </a:lnRef>
          <a:fillRef idx="0">
            <a:schemeClr val="accent3"/>
          </a:fillRef>
          <a:effectRef idx="0">
            <a:schemeClr val="accent3"/>
          </a:effectRef>
          <a:fontRef idx="minor">
            <a:schemeClr val="tx1"/>
          </a:fontRef>
        </p:style>
      </p:cxnSp>
      <p:cxnSp>
        <p:nvCxnSpPr>
          <p:cNvPr id="9" name="Straight Connector 8"/>
          <p:cNvCxnSpPr/>
          <p:nvPr/>
        </p:nvCxnSpPr>
        <p:spPr>
          <a:xfrm>
            <a:off x="-10666" y="782148"/>
            <a:ext cx="12202666" cy="1623"/>
          </a:xfrm>
          <a:prstGeom prst="line">
            <a:avLst/>
          </a:prstGeom>
          <a:ln/>
        </p:spPr>
        <p:style>
          <a:lnRef idx="1">
            <a:schemeClr val="accent3"/>
          </a:lnRef>
          <a:fillRef idx="0">
            <a:schemeClr val="accent3"/>
          </a:fillRef>
          <a:effectRef idx="0">
            <a:schemeClr val="accent3"/>
          </a:effectRef>
          <a:fontRef idx="minor">
            <a:schemeClr val="tx1"/>
          </a:fontRef>
        </p:style>
      </p:cxnSp>
    </p:spTree>
    <p:extLst>
      <p:ext uri="{BB962C8B-B14F-4D97-AF65-F5344CB8AC3E}">
        <p14:creationId xmlns:p14="http://schemas.microsoft.com/office/powerpoint/2010/main" val="175176482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Click="0">
        <p15:prstTrans prst="drape"/>
      </p:transition>
    </mc:Choice>
    <mc:Fallback xmlns="">
      <p:transition spd="slow" advClick="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Connector 18"/>
          <p:cNvCxnSpPr/>
          <p:nvPr/>
        </p:nvCxnSpPr>
        <p:spPr>
          <a:xfrm>
            <a:off x="-10666" y="782148"/>
            <a:ext cx="12202666" cy="1623"/>
          </a:xfrm>
          <a:prstGeom prst="line">
            <a:avLst/>
          </a:prstGeom>
          <a:ln/>
        </p:spPr>
        <p:style>
          <a:lnRef idx="1">
            <a:schemeClr val="accent3"/>
          </a:lnRef>
          <a:fillRef idx="0">
            <a:schemeClr val="accent3"/>
          </a:fillRef>
          <a:effectRef idx="0">
            <a:schemeClr val="accent3"/>
          </a:effectRef>
          <a:fontRef idx="minor">
            <a:schemeClr val="tx1"/>
          </a:fontRef>
        </p:style>
      </p:cxnSp>
      <p:sp>
        <p:nvSpPr>
          <p:cNvPr id="2" name="Rectangle 1"/>
          <p:cNvSpPr/>
          <p:nvPr/>
        </p:nvSpPr>
        <p:spPr>
          <a:xfrm>
            <a:off x="2553575" y="197373"/>
            <a:ext cx="5808000" cy="584775"/>
          </a:xfrm>
          <a:prstGeom prst="rect">
            <a:avLst/>
          </a:prstGeom>
        </p:spPr>
        <p:txBody>
          <a:bodyPr wrap="none">
            <a:spAutoFit/>
          </a:bodyPr>
          <a:lstStyle/>
          <a:p>
            <a:pPr lvl="0" rtl="1" fontAlgn="base">
              <a:spcBef>
                <a:spcPct val="0"/>
              </a:spcBef>
              <a:spcAft>
                <a:spcPts val="600"/>
              </a:spcAft>
            </a:pPr>
            <a:r>
              <a:rPr lang="ar-KW" sz="3200" b="1" dirty="0">
                <a:solidFill>
                  <a:schemeClr val="accent1">
                    <a:lumMod val="50000"/>
                  </a:schemeClr>
                </a:solidFill>
                <a:latin typeface="Calibri" pitchFamily="34" charset="0"/>
                <a:cs typeface="mohammad bold art 1" pitchFamily="2" charset="-78"/>
              </a:rPr>
              <a:t>شروط تقديم خدمة التداول بالهامش</a:t>
            </a:r>
          </a:p>
        </p:txBody>
      </p:sp>
      <p:graphicFrame>
        <p:nvGraphicFramePr>
          <p:cNvPr id="7" name="Diagram 6">
            <a:extLst>
              <a:ext uri="{FF2B5EF4-FFF2-40B4-BE49-F238E27FC236}">
                <a16:creationId xmlns:a16="http://schemas.microsoft.com/office/drawing/2014/main" id="{2441EF97-07AC-44FB-8104-7765E04861BF}"/>
              </a:ext>
            </a:extLst>
          </p:cNvPr>
          <p:cNvGraphicFramePr/>
          <p:nvPr>
            <p:extLst>
              <p:ext uri="{D42A27DB-BD31-4B8C-83A1-F6EECF244321}">
                <p14:modId xmlns:p14="http://schemas.microsoft.com/office/powerpoint/2010/main" val="326906275"/>
              </p:ext>
            </p:extLst>
          </p:nvPr>
        </p:nvGraphicFramePr>
        <p:xfrm>
          <a:off x="1492753" y="782148"/>
          <a:ext cx="9385643" cy="52920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a:extLst>
              <a:ext uri="{FF2B5EF4-FFF2-40B4-BE49-F238E27FC236}">
                <a16:creationId xmlns:a16="http://schemas.microsoft.com/office/drawing/2014/main" id="{256E8E23-E0B7-417C-90C7-496D24729DEE}"/>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974510" y="2930547"/>
            <a:ext cx="478173" cy="438579"/>
          </a:xfrm>
          <a:prstGeom prst="rect">
            <a:avLst/>
          </a:prstGeom>
        </p:spPr>
      </p:pic>
      <p:pic>
        <p:nvPicPr>
          <p:cNvPr id="6" name="Picture 5">
            <a:extLst>
              <a:ext uri="{FF2B5EF4-FFF2-40B4-BE49-F238E27FC236}">
                <a16:creationId xmlns:a16="http://schemas.microsoft.com/office/drawing/2014/main" id="{66CFD91A-CAA9-4D22-A1CC-FBF7DBD112C7}"/>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846814" y="2927299"/>
            <a:ext cx="478173" cy="438579"/>
          </a:xfrm>
          <a:prstGeom prst="rect">
            <a:avLst/>
          </a:prstGeom>
        </p:spPr>
      </p:pic>
      <p:pic>
        <p:nvPicPr>
          <p:cNvPr id="8" name="Picture 7">
            <a:extLst>
              <a:ext uri="{FF2B5EF4-FFF2-40B4-BE49-F238E27FC236}">
                <a16:creationId xmlns:a16="http://schemas.microsoft.com/office/drawing/2014/main" id="{CB904903-080A-4B64-A488-8E47174E8EE5}"/>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818389" y="2936000"/>
            <a:ext cx="478173" cy="438579"/>
          </a:xfrm>
          <a:prstGeom prst="rect">
            <a:avLst/>
          </a:prstGeom>
        </p:spPr>
      </p:pic>
      <p:pic>
        <p:nvPicPr>
          <p:cNvPr id="9" name="Picture 8">
            <a:extLst>
              <a:ext uri="{FF2B5EF4-FFF2-40B4-BE49-F238E27FC236}">
                <a16:creationId xmlns:a16="http://schemas.microsoft.com/office/drawing/2014/main" id="{DF9CE6A5-D870-4B51-8586-3E01FE88CE39}"/>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616891" y="4936914"/>
            <a:ext cx="478173" cy="438579"/>
          </a:xfrm>
          <a:prstGeom prst="rect">
            <a:avLst/>
          </a:prstGeom>
        </p:spPr>
      </p:pic>
      <p:pic>
        <p:nvPicPr>
          <p:cNvPr id="10" name="Picture 9">
            <a:extLst>
              <a:ext uri="{FF2B5EF4-FFF2-40B4-BE49-F238E27FC236}">
                <a16:creationId xmlns:a16="http://schemas.microsoft.com/office/drawing/2014/main" id="{8E0EB967-D585-405F-94BE-0FA72743767B}"/>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218488" y="4936913"/>
            <a:ext cx="478173" cy="438579"/>
          </a:xfrm>
          <a:prstGeom prst="rect">
            <a:avLst/>
          </a:prstGeom>
        </p:spPr>
      </p:pic>
    </p:spTree>
    <p:extLst>
      <p:ext uri="{BB962C8B-B14F-4D97-AF65-F5344CB8AC3E}">
        <p14:creationId xmlns:p14="http://schemas.microsoft.com/office/powerpoint/2010/main" val="3041108165"/>
      </p:ext>
    </p:extLst>
  </p:cSld>
  <p:clrMapOvr>
    <a:masterClrMapping/>
  </p:clrMapOvr>
  <p:transition spd="slow">
    <p:randomBar dir="ver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5"/>
          <p:cNvSpPr>
            <a:spLocks noGrp="1"/>
          </p:cNvSpPr>
          <p:nvPr>
            <p:ph type="subTitle" idx="1"/>
          </p:nvPr>
        </p:nvSpPr>
        <p:spPr>
          <a:xfrm>
            <a:off x="1524000" y="3083690"/>
            <a:ext cx="9144000" cy="944331"/>
          </a:xfrm>
        </p:spPr>
        <p:txBody>
          <a:bodyPr>
            <a:normAutofit/>
          </a:bodyPr>
          <a:lstStyle/>
          <a:p>
            <a:pPr lvl="0" rtl="1" fontAlgn="base">
              <a:spcBef>
                <a:spcPct val="0"/>
              </a:spcBef>
              <a:spcAft>
                <a:spcPts val="600"/>
              </a:spcAft>
            </a:pPr>
            <a:r>
              <a:rPr lang="ar-KW" sz="4000" b="1" dirty="0">
                <a:solidFill>
                  <a:schemeClr val="accent1">
                    <a:lumMod val="50000"/>
                  </a:schemeClr>
                </a:solidFill>
                <a:latin typeface="Calibri" pitchFamily="34" charset="0"/>
                <a:cs typeface="mohammad bold art 1" pitchFamily="2" charset="-78"/>
              </a:rPr>
              <a:t>اتفاقية التداول بالهامش</a:t>
            </a:r>
          </a:p>
          <a:p>
            <a:pPr lvl="0" rtl="1" fontAlgn="base">
              <a:spcBef>
                <a:spcPct val="0"/>
              </a:spcBef>
              <a:spcAft>
                <a:spcPts val="600"/>
              </a:spcAft>
            </a:pPr>
            <a:endParaRPr lang="ar-KW" sz="4000" b="1" dirty="0">
              <a:solidFill>
                <a:schemeClr val="accent1">
                  <a:lumMod val="50000"/>
                </a:schemeClr>
              </a:solidFill>
              <a:latin typeface="Calibri" pitchFamily="34" charset="0"/>
              <a:cs typeface="mohammad bold art 1" pitchFamily="2" charset="-78"/>
            </a:endParaRPr>
          </a:p>
          <a:p>
            <a:endParaRPr lang="ar-KW" sz="4000" dirty="0"/>
          </a:p>
        </p:txBody>
      </p:sp>
      <p:cxnSp>
        <p:nvCxnSpPr>
          <p:cNvPr id="13" name="Straight Connector 12"/>
          <p:cNvCxnSpPr/>
          <p:nvPr/>
        </p:nvCxnSpPr>
        <p:spPr>
          <a:xfrm>
            <a:off x="3128196" y="3893860"/>
            <a:ext cx="6100883" cy="29277"/>
          </a:xfrm>
          <a:prstGeom prst="line">
            <a:avLst/>
          </a:prstGeom>
          <a:ln w="28575">
            <a:solidFill>
              <a:schemeClr val="bg1">
                <a:lumMod val="65000"/>
              </a:schemeClr>
            </a:solidFill>
          </a:ln>
        </p:spPr>
        <p:style>
          <a:lnRef idx="1">
            <a:schemeClr val="accent3"/>
          </a:lnRef>
          <a:fillRef idx="0">
            <a:schemeClr val="accent3"/>
          </a:fillRef>
          <a:effectRef idx="0">
            <a:schemeClr val="accent3"/>
          </a:effectRef>
          <a:fontRef idx="minor">
            <a:schemeClr val="tx1"/>
          </a:fontRef>
        </p:style>
      </p:cxnSp>
      <p:cxnSp>
        <p:nvCxnSpPr>
          <p:cNvPr id="9" name="Straight Connector 8"/>
          <p:cNvCxnSpPr/>
          <p:nvPr/>
        </p:nvCxnSpPr>
        <p:spPr>
          <a:xfrm>
            <a:off x="-10666" y="782148"/>
            <a:ext cx="12202666" cy="1623"/>
          </a:xfrm>
          <a:prstGeom prst="line">
            <a:avLst/>
          </a:prstGeom>
          <a:ln/>
        </p:spPr>
        <p:style>
          <a:lnRef idx="1">
            <a:schemeClr val="accent3"/>
          </a:lnRef>
          <a:fillRef idx="0">
            <a:schemeClr val="accent3"/>
          </a:fillRef>
          <a:effectRef idx="0">
            <a:schemeClr val="accent3"/>
          </a:effectRef>
          <a:fontRef idx="minor">
            <a:schemeClr val="tx1"/>
          </a:fontRef>
        </p:style>
      </p:cxnSp>
    </p:spTree>
    <p:extLst>
      <p:ext uri="{BB962C8B-B14F-4D97-AF65-F5344CB8AC3E}">
        <p14:creationId xmlns:p14="http://schemas.microsoft.com/office/powerpoint/2010/main" val="34946112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Click="0">
        <p15:prstTrans prst="drape"/>
      </p:transition>
    </mc:Choice>
    <mc:Fallback xmlns="">
      <p:transition spd="slow" advClick="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Connector 18"/>
          <p:cNvCxnSpPr/>
          <p:nvPr/>
        </p:nvCxnSpPr>
        <p:spPr>
          <a:xfrm>
            <a:off x="-10666" y="782148"/>
            <a:ext cx="12202666" cy="1623"/>
          </a:xfrm>
          <a:prstGeom prst="line">
            <a:avLst/>
          </a:prstGeom>
          <a:ln/>
        </p:spPr>
        <p:style>
          <a:lnRef idx="1">
            <a:schemeClr val="accent3"/>
          </a:lnRef>
          <a:fillRef idx="0">
            <a:schemeClr val="accent3"/>
          </a:fillRef>
          <a:effectRef idx="0">
            <a:schemeClr val="accent3"/>
          </a:effectRef>
          <a:fontRef idx="minor">
            <a:schemeClr val="tx1"/>
          </a:fontRef>
        </p:style>
      </p:cxnSp>
      <p:sp>
        <p:nvSpPr>
          <p:cNvPr id="2" name="Rectangle 1"/>
          <p:cNvSpPr/>
          <p:nvPr/>
        </p:nvSpPr>
        <p:spPr>
          <a:xfrm>
            <a:off x="3694350" y="218950"/>
            <a:ext cx="4004622" cy="584775"/>
          </a:xfrm>
          <a:prstGeom prst="rect">
            <a:avLst/>
          </a:prstGeom>
        </p:spPr>
        <p:txBody>
          <a:bodyPr wrap="none">
            <a:spAutoFit/>
          </a:bodyPr>
          <a:lstStyle/>
          <a:p>
            <a:pPr lvl="0" algn="ctr" rtl="1" fontAlgn="base">
              <a:spcBef>
                <a:spcPct val="0"/>
              </a:spcBef>
              <a:spcAft>
                <a:spcPts val="600"/>
              </a:spcAft>
            </a:pPr>
            <a:r>
              <a:rPr lang="ar-KW" sz="3200" b="1" dirty="0">
                <a:solidFill>
                  <a:srgbClr val="5B9BD5">
                    <a:lumMod val="50000"/>
                  </a:srgbClr>
                </a:solidFill>
                <a:latin typeface="Calibri" pitchFamily="34" charset="0"/>
                <a:ea typeface="+mj-ea"/>
                <a:cs typeface="mohammad bold art 1" pitchFamily="2" charset="-78"/>
              </a:rPr>
              <a:t>اتفاقية التداول بالهامش </a:t>
            </a:r>
            <a:endParaRPr lang="ar-KW" sz="3200" b="1" dirty="0">
              <a:solidFill>
                <a:schemeClr val="accent1">
                  <a:lumMod val="50000"/>
                </a:schemeClr>
              </a:solidFill>
              <a:latin typeface="Calibri" pitchFamily="34" charset="0"/>
              <a:cs typeface="mohammad bold art 1" pitchFamily="2" charset="-78"/>
            </a:endParaRPr>
          </a:p>
        </p:txBody>
      </p:sp>
      <p:graphicFrame>
        <p:nvGraphicFramePr>
          <p:cNvPr id="7" name="Diagram 6">
            <a:extLst>
              <a:ext uri="{FF2B5EF4-FFF2-40B4-BE49-F238E27FC236}">
                <a16:creationId xmlns:a16="http://schemas.microsoft.com/office/drawing/2014/main" id="{2441EF97-07AC-44FB-8104-7765E04861BF}"/>
              </a:ext>
            </a:extLst>
          </p:cNvPr>
          <p:cNvGraphicFramePr/>
          <p:nvPr>
            <p:extLst>
              <p:ext uri="{D42A27DB-BD31-4B8C-83A1-F6EECF244321}">
                <p14:modId xmlns:p14="http://schemas.microsoft.com/office/powerpoint/2010/main" val="3221763043"/>
              </p:ext>
            </p:extLst>
          </p:nvPr>
        </p:nvGraphicFramePr>
        <p:xfrm>
          <a:off x="335603" y="1835288"/>
          <a:ext cx="11510128" cy="42405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Rectangle 2">
            <a:extLst>
              <a:ext uri="{FF2B5EF4-FFF2-40B4-BE49-F238E27FC236}">
                <a16:creationId xmlns:a16="http://schemas.microsoft.com/office/drawing/2014/main" id="{0FA3981D-E8B9-45C3-B8E7-636340CC680E}"/>
              </a:ext>
            </a:extLst>
          </p:cNvPr>
          <p:cNvSpPr/>
          <p:nvPr/>
        </p:nvSpPr>
        <p:spPr>
          <a:xfrm>
            <a:off x="871086" y="1104316"/>
            <a:ext cx="10416618" cy="646331"/>
          </a:xfrm>
          <a:prstGeom prst="rect">
            <a:avLst/>
          </a:prstGeom>
        </p:spPr>
        <p:txBody>
          <a:bodyPr wrap="square">
            <a:spAutoFit/>
          </a:bodyPr>
          <a:lstStyle/>
          <a:p>
            <a:pPr marL="285750" indent="-285750" algn="r" rtl="1">
              <a:buFont typeface="Arial" panose="020B0604020202020204" pitchFamily="34" charset="0"/>
              <a:buChar char="•"/>
            </a:pPr>
            <a:r>
              <a:rPr lang="ar-KW" dirty="0">
                <a:solidFill>
                  <a:srgbClr val="5B9BD5">
                    <a:lumMod val="50000"/>
                  </a:srgbClr>
                </a:solidFill>
                <a:cs typeface="mohammad bold art 1" pitchFamily="2" charset="-78"/>
              </a:rPr>
              <a:t>على مقدم خدمة التداول بالهامش توقيع اتفاقية خاصة بالتداول بالهامش مع العميل قبل الشروع بتقديم الخدمة</a:t>
            </a:r>
            <a:r>
              <a:rPr lang="ar-KW" dirty="0"/>
              <a:t>.</a:t>
            </a:r>
          </a:p>
          <a:p>
            <a:pPr marL="285750" indent="-285750" algn="r" rtl="1">
              <a:buFont typeface="Arial" panose="020B0604020202020204" pitchFamily="34" charset="0"/>
              <a:buChar char="•"/>
            </a:pPr>
            <a:r>
              <a:rPr lang="ar-KW" u="sng" dirty="0">
                <a:solidFill>
                  <a:srgbClr val="5B9BD5">
                    <a:lumMod val="50000"/>
                  </a:srgbClr>
                </a:solidFill>
                <a:cs typeface="mohammad bold art 1" pitchFamily="2" charset="-78"/>
              </a:rPr>
              <a:t>ويجب أن تتضمن اتفاقية التداول بالهامش على الأقل ما يلي:  </a:t>
            </a:r>
          </a:p>
        </p:txBody>
      </p:sp>
      <p:sp>
        <p:nvSpPr>
          <p:cNvPr id="4" name="Oval 3">
            <a:extLst>
              <a:ext uri="{FF2B5EF4-FFF2-40B4-BE49-F238E27FC236}">
                <a16:creationId xmlns:a16="http://schemas.microsoft.com/office/drawing/2014/main" id="{91F52363-AE3A-4C8F-A2FA-807CFB4AD1C2}"/>
              </a:ext>
            </a:extLst>
          </p:cNvPr>
          <p:cNvSpPr/>
          <p:nvPr/>
        </p:nvSpPr>
        <p:spPr>
          <a:xfrm>
            <a:off x="10869234" y="3537673"/>
            <a:ext cx="418470" cy="365241"/>
          </a:xfrm>
          <a:prstGeom prst="ellipse">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dirty="0">
                <a:solidFill>
                  <a:schemeClr val="bg1"/>
                </a:solidFill>
              </a:rPr>
              <a:t>1</a:t>
            </a:r>
            <a:endParaRPr lang="en-US" dirty="0">
              <a:solidFill>
                <a:schemeClr val="bg1"/>
              </a:solidFill>
            </a:endParaRPr>
          </a:p>
        </p:txBody>
      </p:sp>
      <p:sp>
        <p:nvSpPr>
          <p:cNvPr id="5" name="Rectangle: Rounded Corners 4">
            <a:extLst>
              <a:ext uri="{FF2B5EF4-FFF2-40B4-BE49-F238E27FC236}">
                <a16:creationId xmlns:a16="http://schemas.microsoft.com/office/drawing/2014/main" id="{827605C2-60CD-47D4-9046-EE1F0409D91C}"/>
              </a:ext>
            </a:extLst>
          </p:cNvPr>
          <p:cNvSpPr/>
          <p:nvPr/>
        </p:nvSpPr>
        <p:spPr>
          <a:xfrm>
            <a:off x="2157807" y="2891497"/>
            <a:ext cx="7305774" cy="3019196"/>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endParaRPr lang="ar-KW" sz="1600" dirty="0"/>
          </a:p>
          <a:p>
            <a:pPr marL="171450" lvl="0" indent="-171450" algn="r" rtl="1">
              <a:buFont typeface="Arial" panose="020B0604020202020204" pitchFamily="34" charset="0"/>
              <a:buChar char="•"/>
            </a:pPr>
            <a:r>
              <a:rPr lang="ar-KW" sz="1400" dirty="0">
                <a:solidFill>
                  <a:prstClr val="black"/>
                </a:solidFill>
                <a:latin typeface="Calibri" panose="020F0502020204030204"/>
                <a:cs typeface="mohammad bold art 1" pitchFamily="2" charset="-78"/>
              </a:rPr>
              <a:t>امكانية خسارة العميل لجزء أو كامل الأموال والأصول المودعة في حساب التداول بالهامش.</a:t>
            </a:r>
          </a:p>
          <a:p>
            <a:pPr lvl="0" algn="r" rtl="1"/>
            <a:endParaRPr lang="en-US" sz="1400" dirty="0">
              <a:solidFill>
                <a:prstClr val="black"/>
              </a:solidFill>
              <a:latin typeface="Calibri" panose="020F0502020204030204"/>
              <a:cs typeface="mohammad bold art 1" pitchFamily="2" charset="-78"/>
            </a:endParaRPr>
          </a:p>
          <a:p>
            <a:pPr marL="171450" lvl="0" indent="-171450" algn="r" rtl="1">
              <a:buFont typeface="Arial" panose="020B0604020202020204" pitchFamily="34" charset="0"/>
              <a:buChar char="•"/>
            </a:pPr>
            <a:r>
              <a:rPr lang="ar-KW" sz="1400" dirty="0">
                <a:solidFill>
                  <a:prstClr val="black"/>
                </a:solidFill>
                <a:latin typeface="Calibri" panose="020F0502020204030204"/>
                <a:cs typeface="mohammad bold art 1" pitchFamily="2" charset="-78"/>
              </a:rPr>
              <a:t>قيام مقدم خدمة التداول بالهامش في بيع جزء أو كل من الأوراق المالية المودعة في حساب التداول بالهامش في حال انخفاض نسبة هامش الصيانة عن الحد المقرر بالاتفاقية، وعدم قيام العميل بتغطية النقص في هامش الصيانة خلال الفترة المحددة.</a:t>
            </a:r>
          </a:p>
          <a:p>
            <a:pPr lvl="0" algn="r" rtl="1"/>
            <a:endParaRPr lang="en-US" sz="1400" dirty="0">
              <a:solidFill>
                <a:prstClr val="black"/>
              </a:solidFill>
              <a:latin typeface="Calibri" panose="020F0502020204030204"/>
              <a:cs typeface="mohammad bold art 1" pitchFamily="2" charset="-78"/>
            </a:endParaRPr>
          </a:p>
          <a:p>
            <a:pPr marL="171450" lvl="0" indent="-171450" algn="r" rtl="1">
              <a:buFont typeface="Arial" panose="020B0604020202020204" pitchFamily="34" charset="0"/>
              <a:buChar char="•"/>
            </a:pPr>
            <a:r>
              <a:rPr lang="ar-KW" sz="1400" dirty="0">
                <a:solidFill>
                  <a:prstClr val="black"/>
                </a:solidFill>
                <a:latin typeface="Calibri" panose="020F0502020204030204"/>
                <a:cs typeface="mohammad bold art 1" pitchFamily="2" charset="-78"/>
              </a:rPr>
              <a:t>قيام مقدم خدمة التداول بالهامش في اختيار ورقة مالية معينة أو أكثر مودعة في حساب التداول بالهامش، لكي يتم بيعها في حال عدم تغطية هامش الصيانة. </a:t>
            </a:r>
          </a:p>
          <a:p>
            <a:pPr lvl="0" algn="r" rtl="1"/>
            <a:endParaRPr lang="en-US" sz="1400" dirty="0">
              <a:solidFill>
                <a:prstClr val="black"/>
              </a:solidFill>
              <a:latin typeface="Calibri" panose="020F0502020204030204"/>
              <a:cs typeface="mohammad bold art 1" pitchFamily="2" charset="-78"/>
            </a:endParaRPr>
          </a:p>
          <a:p>
            <a:pPr marL="171450" lvl="0" indent="-171450" algn="r" rtl="1">
              <a:buFont typeface="Arial" panose="020B0604020202020204" pitchFamily="34" charset="0"/>
              <a:buChar char="•"/>
            </a:pPr>
            <a:r>
              <a:rPr lang="ar-KW" sz="1400" dirty="0">
                <a:solidFill>
                  <a:prstClr val="black"/>
                </a:solidFill>
                <a:latin typeface="Calibri" panose="020F0502020204030204"/>
                <a:cs typeface="mohammad bold art 1" pitchFamily="2" charset="-78"/>
              </a:rPr>
              <a:t>قيام مقدم خدمة التداول بالهامش باستخدام جزء أو كل المبالغ النقدية المودعة في حساب التداول بالهامش لسداد قيمة التمويل، في حال عدم تغطية هامش الصيانة.</a:t>
            </a:r>
          </a:p>
          <a:p>
            <a:pPr lvl="0" algn="r" rtl="1"/>
            <a:endParaRPr lang="en-US" sz="1400" dirty="0">
              <a:solidFill>
                <a:prstClr val="black"/>
              </a:solidFill>
              <a:latin typeface="Calibri" panose="020F0502020204030204"/>
              <a:cs typeface="mohammad bold art 1" pitchFamily="2" charset="-78"/>
            </a:endParaRPr>
          </a:p>
          <a:p>
            <a:pPr algn="ctr"/>
            <a:endParaRPr lang="en-US" dirty="0"/>
          </a:p>
        </p:txBody>
      </p:sp>
    </p:spTree>
    <p:extLst>
      <p:ext uri="{BB962C8B-B14F-4D97-AF65-F5344CB8AC3E}">
        <p14:creationId xmlns:p14="http://schemas.microsoft.com/office/powerpoint/2010/main" val="2291111088"/>
      </p:ext>
    </p:extLst>
  </p:cSld>
  <p:clrMapOvr>
    <a:masterClrMapping/>
  </p:clrMapOvr>
  <p:transition spd="slow">
    <p:randomBar dir="ver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Connector 18"/>
          <p:cNvCxnSpPr/>
          <p:nvPr/>
        </p:nvCxnSpPr>
        <p:spPr>
          <a:xfrm>
            <a:off x="-10666" y="782148"/>
            <a:ext cx="12202666" cy="1623"/>
          </a:xfrm>
          <a:prstGeom prst="line">
            <a:avLst/>
          </a:prstGeom>
          <a:ln/>
        </p:spPr>
        <p:style>
          <a:lnRef idx="1">
            <a:schemeClr val="accent3"/>
          </a:lnRef>
          <a:fillRef idx="0">
            <a:schemeClr val="accent3"/>
          </a:fillRef>
          <a:effectRef idx="0">
            <a:schemeClr val="accent3"/>
          </a:effectRef>
          <a:fontRef idx="minor">
            <a:schemeClr val="tx1"/>
          </a:fontRef>
        </p:style>
      </p:cxnSp>
      <p:sp>
        <p:nvSpPr>
          <p:cNvPr id="2" name="Rectangle 1"/>
          <p:cNvSpPr/>
          <p:nvPr/>
        </p:nvSpPr>
        <p:spPr>
          <a:xfrm>
            <a:off x="3694350" y="218950"/>
            <a:ext cx="4004622" cy="584775"/>
          </a:xfrm>
          <a:prstGeom prst="rect">
            <a:avLst/>
          </a:prstGeom>
        </p:spPr>
        <p:txBody>
          <a:bodyPr wrap="none">
            <a:spAutoFit/>
          </a:bodyPr>
          <a:lstStyle/>
          <a:p>
            <a:pPr lvl="0" algn="ctr" rtl="1" fontAlgn="base">
              <a:spcBef>
                <a:spcPct val="0"/>
              </a:spcBef>
              <a:spcAft>
                <a:spcPts val="600"/>
              </a:spcAft>
            </a:pPr>
            <a:r>
              <a:rPr lang="ar-KW" sz="3200" b="1" dirty="0">
                <a:solidFill>
                  <a:srgbClr val="5B9BD5">
                    <a:lumMod val="50000"/>
                  </a:srgbClr>
                </a:solidFill>
                <a:latin typeface="Calibri" pitchFamily="34" charset="0"/>
                <a:ea typeface="+mj-ea"/>
                <a:cs typeface="mohammad bold art 1" pitchFamily="2" charset="-78"/>
              </a:rPr>
              <a:t>اتفاقية التداول بالهامش </a:t>
            </a:r>
            <a:endParaRPr lang="ar-KW" sz="3200" b="1" dirty="0">
              <a:solidFill>
                <a:schemeClr val="accent1">
                  <a:lumMod val="50000"/>
                </a:schemeClr>
              </a:solidFill>
              <a:latin typeface="Calibri" pitchFamily="34" charset="0"/>
              <a:cs typeface="mohammad bold art 1" pitchFamily="2" charset="-78"/>
            </a:endParaRPr>
          </a:p>
        </p:txBody>
      </p:sp>
      <p:graphicFrame>
        <p:nvGraphicFramePr>
          <p:cNvPr id="7" name="Diagram 6">
            <a:extLst>
              <a:ext uri="{FF2B5EF4-FFF2-40B4-BE49-F238E27FC236}">
                <a16:creationId xmlns:a16="http://schemas.microsoft.com/office/drawing/2014/main" id="{2441EF97-07AC-44FB-8104-7765E04861BF}"/>
              </a:ext>
            </a:extLst>
          </p:cNvPr>
          <p:cNvGraphicFramePr/>
          <p:nvPr>
            <p:extLst>
              <p:ext uri="{D42A27DB-BD31-4B8C-83A1-F6EECF244321}">
                <p14:modId xmlns:p14="http://schemas.microsoft.com/office/powerpoint/2010/main" val="202385243"/>
              </p:ext>
            </p:extLst>
          </p:nvPr>
        </p:nvGraphicFramePr>
        <p:xfrm>
          <a:off x="109550" y="1094207"/>
          <a:ext cx="11510128" cy="43458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0" name="Oval 19">
            <a:extLst>
              <a:ext uri="{FF2B5EF4-FFF2-40B4-BE49-F238E27FC236}">
                <a16:creationId xmlns:a16="http://schemas.microsoft.com/office/drawing/2014/main" id="{6F48FBF6-1E92-4434-873A-3DC2BCAB44F8}"/>
              </a:ext>
            </a:extLst>
          </p:cNvPr>
          <p:cNvSpPr/>
          <p:nvPr/>
        </p:nvSpPr>
        <p:spPr>
          <a:xfrm>
            <a:off x="4195108" y="5130614"/>
            <a:ext cx="418470" cy="365241"/>
          </a:xfrm>
          <a:prstGeom prst="ellipse">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8</a:t>
            </a:r>
          </a:p>
        </p:txBody>
      </p:sp>
      <p:sp>
        <p:nvSpPr>
          <p:cNvPr id="21" name="Oval 20">
            <a:extLst>
              <a:ext uri="{FF2B5EF4-FFF2-40B4-BE49-F238E27FC236}">
                <a16:creationId xmlns:a16="http://schemas.microsoft.com/office/drawing/2014/main" id="{5F605E9A-9A25-4998-8DC5-ACF59BE306B0}"/>
              </a:ext>
            </a:extLst>
          </p:cNvPr>
          <p:cNvSpPr/>
          <p:nvPr/>
        </p:nvSpPr>
        <p:spPr>
          <a:xfrm>
            <a:off x="7020008" y="5130613"/>
            <a:ext cx="418470" cy="365241"/>
          </a:xfrm>
          <a:prstGeom prst="ellipse">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7</a:t>
            </a:r>
          </a:p>
        </p:txBody>
      </p:sp>
      <p:sp>
        <p:nvSpPr>
          <p:cNvPr id="22" name="Oval 21">
            <a:extLst>
              <a:ext uri="{FF2B5EF4-FFF2-40B4-BE49-F238E27FC236}">
                <a16:creationId xmlns:a16="http://schemas.microsoft.com/office/drawing/2014/main" id="{DE7CAAB6-342C-4E7D-8592-DF541D9EEF64}"/>
              </a:ext>
            </a:extLst>
          </p:cNvPr>
          <p:cNvSpPr/>
          <p:nvPr/>
        </p:nvSpPr>
        <p:spPr>
          <a:xfrm>
            <a:off x="9747203" y="5130614"/>
            <a:ext cx="418470" cy="365241"/>
          </a:xfrm>
          <a:prstGeom prst="ellipse">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6</a:t>
            </a:r>
          </a:p>
        </p:txBody>
      </p:sp>
      <p:sp>
        <p:nvSpPr>
          <p:cNvPr id="23" name="Oval 22">
            <a:extLst>
              <a:ext uri="{FF2B5EF4-FFF2-40B4-BE49-F238E27FC236}">
                <a16:creationId xmlns:a16="http://schemas.microsoft.com/office/drawing/2014/main" id="{64D6CBC2-C255-415A-9D36-A3D7D8337B6F}"/>
              </a:ext>
            </a:extLst>
          </p:cNvPr>
          <p:cNvSpPr/>
          <p:nvPr/>
        </p:nvSpPr>
        <p:spPr>
          <a:xfrm>
            <a:off x="2679398" y="2814025"/>
            <a:ext cx="418470" cy="365241"/>
          </a:xfrm>
          <a:prstGeom prst="ellipse">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5</a:t>
            </a:r>
          </a:p>
        </p:txBody>
      </p:sp>
      <p:sp>
        <p:nvSpPr>
          <p:cNvPr id="24" name="Oval 23">
            <a:extLst>
              <a:ext uri="{FF2B5EF4-FFF2-40B4-BE49-F238E27FC236}">
                <a16:creationId xmlns:a16="http://schemas.microsoft.com/office/drawing/2014/main" id="{1A58CF3B-A20A-4F6F-9AF8-B7BA39F17C86}"/>
              </a:ext>
            </a:extLst>
          </p:cNvPr>
          <p:cNvSpPr/>
          <p:nvPr/>
        </p:nvSpPr>
        <p:spPr>
          <a:xfrm>
            <a:off x="5513691" y="2869906"/>
            <a:ext cx="418470" cy="365241"/>
          </a:xfrm>
          <a:prstGeom prst="ellipse">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4</a:t>
            </a:r>
          </a:p>
        </p:txBody>
      </p:sp>
      <p:sp>
        <p:nvSpPr>
          <p:cNvPr id="25" name="Oval 24">
            <a:extLst>
              <a:ext uri="{FF2B5EF4-FFF2-40B4-BE49-F238E27FC236}">
                <a16:creationId xmlns:a16="http://schemas.microsoft.com/office/drawing/2014/main" id="{B5027ED7-62C0-441B-8DF7-0D2439DEE0E9}"/>
              </a:ext>
            </a:extLst>
          </p:cNvPr>
          <p:cNvSpPr/>
          <p:nvPr/>
        </p:nvSpPr>
        <p:spPr>
          <a:xfrm>
            <a:off x="8265651" y="2887139"/>
            <a:ext cx="418470" cy="365241"/>
          </a:xfrm>
          <a:prstGeom prst="ellipse">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3</a:t>
            </a:r>
          </a:p>
        </p:txBody>
      </p:sp>
      <p:sp>
        <p:nvSpPr>
          <p:cNvPr id="26" name="Oval 25">
            <a:extLst>
              <a:ext uri="{FF2B5EF4-FFF2-40B4-BE49-F238E27FC236}">
                <a16:creationId xmlns:a16="http://schemas.microsoft.com/office/drawing/2014/main" id="{893EF88C-1EAF-4AE3-A379-C9EF3459622F}"/>
              </a:ext>
            </a:extLst>
          </p:cNvPr>
          <p:cNvSpPr/>
          <p:nvPr/>
        </p:nvSpPr>
        <p:spPr>
          <a:xfrm>
            <a:off x="11017611" y="2869906"/>
            <a:ext cx="418470" cy="365241"/>
          </a:xfrm>
          <a:prstGeom prst="ellipse">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2</a:t>
            </a:r>
          </a:p>
        </p:txBody>
      </p:sp>
    </p:spTree>
    <p:extLst>
      <p:ext uri="{BB962C8B-B14F-4D97-AF65-F5344CB8AC3E}">
        <p14:creationId xmlns:p14="http://schemas.microsoft.com/office/powerpoint/2010/main" val="2050402314"/>
      </p:ext>
    </p:extLst>
  </p:cSld>
  <p:clrMapOvr>
    <a:masterClrMapping/>
  </p:clrMapOvr>
  <p:transition spd="slow">
    <p:randomBar dir="ver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Connector 18"/>
          <p:cNvCxnSpPr/>
          <p:nvPr/>
        </p:nvCxnSpPr>
        <p:spPr>
          <a:xfrm>
            <a:off x="-10666" y="782148"/>
            <a:ext cx="12202666" cy="1623"/>
          </a:xfrm>
          <a:prstGeom prst="line">
            <a:avLst/>
          </a:prstGeom>
          <a:ln/>
        </p:spPr>
        <p:style>
          <a:lnRef idx="1">
            <a:schemeClr val="accent3"/>
          </a:lnRef>
          <a:fillRef idx="0">
            <a:schemeClr val="accent3"/>
          </a:fillRef>
          <a:effectRef idx="0">
            <a:schemeClr val="accent3"/>
          </a:effectRef>
          <a:fontRef idx="minor">
            <a:schemeClr val="tx1"/>
          </a:fontRef>
        </p:style>
      </p:cxnSp>
      <p:sp>
        <p:nvSpPr>
          <p:cNvPr id="2" name="Rectangle 1"/>
          <p:cNvSpPr/>
          <p:nvPr/>
        </p:nvSpPr>
        <p:spPr>
          <a:xfrm>
            <a:off x="2419968" y="218950"/>
            <a:ext cx="6553397" cy="584775"/>
          </a:xfrm>
          <a:prstGeom prst="rect">
            <a:avLst/>
          </a:prstGeom>
        </p:spPr>
        <p:txBody>
          <a:bodyPr wrap="none">
            <a:spAutoFit/>
          </a:bodyPr>
          <a:lstStyle/>
          <a:p>
            <a:pPr lvl="0" algn="ctr" rtl="1" fontAlgn="base">
              <a:spcBef>
                <a:spcPct val="0"/>
              </a:spcBef>
              <a:spcAft>
                <a:spcPts val="600"/>
              </a:spcAft>
            </a:pPr>
            <a:r>
              <a:rPr lang="ar-KW" sz="3200" b="1" dirty="0">
                <a:solidFill>
                  <a:srgbClr val="5B9BD5">
                    <a:lumMod val="50000"/>
                  </a:srgbClr>
                </a:solidFill>
                <a:latin typeface="Calibri" pitchFamily="34" charset="0"/>
                <a:ea typeface="+mj-ea"/>
                <a:cs typeface="mohammad bold art 1" pitchFamily="2" charset="-78"/>
              </a:rPr>
              <a:t>التعهدات المطلوب تقديمها من قبل العميل</a:t>
            </a:r>
            <a:endParaRPr lang="ar-KW" sz="3200" b="1" dirty="0">
              <a:solidFill>
                <a:schemeClr val="accent1">
                  <a:lumMod val="50000"/>
                </a:schemeClr>
              </a:solidFill>
              <a:latin typeface="Calibri" pitchFamily="34" charset="0"/>
              <a:cs typeface="mohammad bold art 1" pitchFamily="2" charset="-78"/>
            </a:endParaRPr>
          </a:p>
        </p:txBody>
      </p:sp>
      <p:graphicFrame>
        <p:nvGraphicFramePr>
          <p:cNvPr id="7" name="Diagram 6">
            <a:extLst>
              <a:ext uri="{FF2B5EF4-FFF2-40B4-BE49-F238E27FC236}">
                <a16:creationId xmlns:a16="http://schemas.microsoft.com/office/drawing/2014/main" id="{2441EF97-07AC-44FB-8104-7765E04861BF}"/>
              </a:ext>
            </a:extLst>
          </p:cNvPr>
          <p:cNvGraphicFramePr/>
          <p:nvPr>
            <p:extLst>
              <p:ext uri="{D42A27DB-BD31-4B8C-83A1-F6EECF244321}">
                <p14:modId xmlns:p14="http://schemas.microsoft.com/office/powerpoint/2010/main" val="1103343438"/>
              </p:ext>
            </p:extLst>
          </p:nvPr>
        </p:nvGraphicFramePr>
        <p:xfrm>
          <a:off x="109550" y="1094207"/>
          <a:ext cx="11510128" cy="43458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2" name="Oval 21">
            <a:extLst>
              <a:ext uri="{FF2B5EF4-FFF2-40B4-BE49-F238E27FC236}">
                <a16:creationId xmlns:a16="http://schemas.microsoft.com/office/drawing/2014/main" id="{DE7CAAB6-342C-4E7D-8592-DF541D9EEF64}"/>
              </a:ext>
            </a:extLst>
          </p:cNvPr>
          <p:cNvSpPr/>
          <p:nvPr/>
        </p:nvSpPr>
        <p:spPr>
          <a:xfrm>
            <a:off x="3281510" y="5130612"/>
            <a:ext cx="418470" cy="365241"/>
          </a:xfrm>
          <a:prstGeom prst="ellipse">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6</a:t>
            </a:r>
          </a:p>
        </p:txBody>
      </p:sp>
      <p:sp>
        <p:nvSpPr>
          <p:cNvPr id="23" name="Oval 22">
            <a:extLst>
              <a:ext uri="{FF2B5EF4-FFF2-40B4-BE49-F238E27FC236}">
                <a16:creationId xmlns:a16="http://schemas.microsoft.com/office/drawing/2014/main" id="{64D6CBC2-C255-415A-9D36-A3D7D8337B6F}"/>
              </a:ext>
            </a:extLst>
          </p:cNvPr>
          <p:cNvSpPr/>
          <p:nvPr/>
        </p:nvSpPr>
        <p:spPr>
          <a:xfrm>
            <a:off x="6552685" y="5130613"/>
            <a:ext cx="418470" cy="365241"/>
          </a:xfrm>
          <a:prstGeom prst="ellipse">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5</a:t>
            </a:r>
          </a:p>
        </p:txBody>
      </p:sp>
      <p:sp>
        <p:nvSpPr>
          <p:cNvPr id="24" name="Oval 23">
            <a:extLst>
              <a:ext uri="{FF2B5EF4-FFF2-40B4-BE49-F238E27FC236}">
                <a16:creationId xmlns:a16="http://schemas.microsoft.com/office/drawing/2014/main" id="{1A58CF3B-A20A-4F6F-9AF8-B7BA39F17C86}"/>
              </a:ext>
            </a:extLst>
          </p:cNvPr>
          <p:cNvSpPr/>
          <p:nvPr/>
        </p:nvSpPr>
        <p:spPr>
          <a:xfrm>
            <a:off x="10082372" y="5102727"/>
            <a:ext cx="418470" cy="365241"/>
          </a:xfrm>
          <a:prstGeom prst="ellipse">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4</a:t>
            </a:r>
          </a:p>
        </p:txBody>
      </p:sp>
      <p:sp>
        <p:nvSpPr>
          <p:cNvPr id="25" name="Oval 24">
            <a:extLst>
              <a:ext uri="{FF2B5EF4-FFF2-40B4-BE49-F238E27FC236}">
                <a16:creationId xmlns:a16="http://schemas.microsoft.com/office/drawing/2014/main" id="{B5027ED7-62C0-441B-8DF7-0D2439DEE0E9}"/>
              </a:ext>
            </a:extLst>
          </p:cNvPr>
          <p:cNvSpPr/>
          <p:nvPr/>
        </p:nvSpPr>
        <p:spPr>
          <a:xfrm>
            <a:off x="3343433" y="2869905"/>
            <a:ext cx="418470" cy="365241"/>
          </a:xfrm>
          <a:prstGeom prst="ellipse">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3</a:t>
            </a:r>
          </a:p>
        </p:txBody>
      </p:sp>
      <p:sp>
        <p:nvSpPr>
          <p:cNvPr id="26" name="Oval 25">
            <a:extLst>
              <a:ext uri="{FF2B5EF4-FFF2-40B4-BE49-F238E27FC236}">
                <a16:creationId xmlns:a16="http://schemas.microsoft.com/office/drawing/2014/main" id="{893EF88C-1EAF-4AE3-A379-C9EF3459622F}"/>
              </a:ext>
            </a:extLst>
          </p:cNvPr>
          <p:cNvSpPr/>
          <p:nvPr/>
        </p:nvSpPr>
        <p:spPr>
          <a:xfrm>
            <a:off x="9873137" y="2887139"/>
            <a:ext cx="418470" cy="365241"/>
          </a:xfrm>
          <a:prstGeom prst="ellipse">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dirty="0">
                <a:solidFill>
                  <a:schemeClr val="bg1"/>
                </a:solidFill>
              </a:rPr>
              <a:t>1</a:t>
            </a:r>
            <a:endParaRPr lang="en-US" dirty="0">
              <a:solidFill>
                <a:schemeClr val="bg1"/>
              </a:solidFill>
            </a:endParaRPr>
          </a:p>
        </p:txBody>
      </p:sp>
      <p:sp>
        <p:nvSpPr>
          <p:cNvPr id="12" name="Oval 11">
            <a:extLst>
              <a:ext uri="{FF2B5EF4-FFF2-40B4-BE49-F238E27FC236}">
                <a16:creationId xmlns:a16="http://schemas.microsoft.com/office/drawing/2014/main" id="{4FD01817-063E-4805-82F1-6E131D61D137}"/>
              </a:ext>
            </a:extLst>
          </p:cNvPr>
          <p:cNvSpPr/>
          <p:nvPr/>
        </p:nvSpPr>
        <p:spPr>
          <a:xfrm>
            <a:off x="6608285" y="2869904"/>
            <a:ext cx="418470" cy="365241"/>
          </a:xfrm>
          <a:prstGeom prst="ellipse">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dirty="0">
                <a:solidFill>
                  <a:schemeClr val="bg1"/>
                </a:solidFill>
              </a:rPr>
              <a:t>2</a:t>
            </a:r>
            <a:endParaRPr lang="en-US" dirty="0">
              <a:solidFill>
                <a:schemeClr val="bg1"/>
              </a:solidFill>
            </a:endParaRPr>
          </a:p>
        </p:txBody>
      </p:sp>
    </p:spTree>
    <p:extLst>
      <p:ext uri="{BB962C8B-B14F-4D97-AF65-F5344CB8AC3E}">
        <p14:creationId xmlns:p14="http://schemas.microsoft.com/office/powerpoint/2010/main" val="1849207700"/>
      </p:ext>
    </p:extLst>
  </p:cSld>
  <p:clrMapOvr>
    <a:masterClrMapping/>
  </p:clrMapOvr>
  <p:transition spd="slow">
    <p:randomBar dir="ver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5"/>
          <p:cNvSpPr>
            <a:spLocks noGrp="1"/>
          </p:cNvSpPr>
          <p:nvPr>
            <p:ph type="subTitle" idx="1"/>
          </p:nvPr>
        </p:nvSpPr>
        <p:spPr>
          <a:xfrm>
            <a:off x="1524000" y="3083690"/>
            <a:ext cx="9144000" cy="944331"/>
          </a:xfrm>
        </p:spPr>
        <p:txBody>
          <a:bodyPr>
            <a:normAutofit/>
          </a:bodyPr>
          <a:lstStyle/>
          <a:p>
            <a:pPr lvl="0" rtl="1" fontAlgn="base">
              <a:spcBef>
                <a:spcPct val="0"/>
              </a:spcBef>
              <a:spcAft>
                <a:spcPts val="600"/>
              </a:spcAft>
            </a:pPr>
            <a:r>
              <a:rPr lang="ar-KW" sz="3200" b="1" dirty="0">
                <a:solidFill>
                  <a:schemeClr val="accent1">
                    <a:lumMod val="50000"/>
                  </a:schemeClr>
                </a:solidFill>
                <a:latin typeface="Calibri" pitchFamily="34" charset="0"/>
                <a:cs typeface="mohammad bold art 1" pitchFamily="2" charset="-78"/>
              </a:rPr>
              <a:t>قرار مجلس إدارة بنك الكويت المركزي </a:t>
            </a:r>
          </a:p>
          <a:p>
            <a:endParaRPr lang="ar-KW" sz="4000" dirty="0"/>
          </a:p>
        </p:txBody>
      </p:sp>
      <p:cxnSp>
        <p:nvCxnSpPr>
          <p:cNvPr id="13" name="Straight Connector 12"/>
          <p:cNvCxnSpPr/>
          <p:nvPr/>
        </p:nvCxnSpPr>
        <p:spPr>
          <a:xfrm>
            <a:off x="3128196" y="3893860"/>
            <a:ext cx="6100883" cy="29277"/>
          </a:xfrm>
          <a:prstGeom prst="line">
            <a:avLst/>
          </a:prstGeom>
          <a:ln w="28575">
            <a:solidFill>
              <a:schemeClr val="bg1">
                <a:lumMod val="65000"/>
              </a:schemeClr>
            </a:solidFill>
          </a:ln>
        </p:spPr>
        <p:style>
          <a:lnRef idx="1">
            <a:schemeClr val="accent3"/>
          </a:lnRef>
          <a:fillRef idx="0">
            <a:schemeClr val="accent3"/>
          </a:fillRef>
          <a:effectRef idx="0">
            <a:schemeClr val="accent3"/>
          </a:effectRef>
          <a:fontRef idx="minor">
            <a:schemeClr val="tx1"/>
          </a:fontRef>
        </p:style>
      </p:cxnSp>
      <p:cxnSp>
        <p:nvCxnSpPr>
          <p:cNvPr id="9" name="Straight Connector 8"/>
          <p:cNvCxnSpPr/>
          <p:nvPr/>
        </p:nvCxnSpPr>
        <p:spPr>
          <a:xfrm>
            <a:off x="-10666" y="782148"/>
            <a:ext cx="12202666" cy="1623"/>
          </a:xfrm>
          <a:prstGeom prst="line">
            <a:avLst/>
          </a:prstGeom>
          <a:ln/>
        </p:spPr>
        <p:style>
          <a:lnRef idx="1">
            <a:schemeClr val="accent3"/>
          </a:lnRef>
          <a:fillRef idx="0">
            <a:schemeClr val="accent3"/>
          </a:fillRef>
          <a:effectRef idx="0">
            <a:schemeClr val="accent3"/>
          </a:effectRef>
          <a:fontRef idx="minor">
            <a:schemeClr val="tx1"/>
          </a:fontRef>
        </p:style>
      </p:cxnSp>
      <p:pic>
        <p:nvPicPr>
          <p:cNvPr id="5" name="Picture 4">
            <a:extLst>
              <a:ext uri="{FF2B5EF4-FFF2-40B4-BE49-F238E27FC236}">
                <a16:creationId xmlns:a16="http://schemas.microsoft.com/office/drawing/2014/main" id="{CDD946DB-7CCC-4270-B7F1-98483E89217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64260" y="4170370"/>
            <a:ext cx="1628754" cy="791517"/>
          </a:xfrm>
          <a:prstGeom prst="rect">
            <a:avLst/>
          </a:prstGeom>
        </p:spPr>
      </p:pic>
    </p:spTree>
    <p:extLst>
      <p:ext uri="{BB962C8B-B14F-4D97-AF65-F5344CB8AC3E}">
        <p14:creationId xmlns:p14="http://schemas.microsoft.com/office/powerpoint/2010/main" val="27475415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Click="0">
        <p15:prstTrans prst="drape"/>
      </p:transition>
    </mc:Choice>
    <mc:Fallback xmlns="">
      <p:transition spd="slow" advClick="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835231-84C3-47B2-8203-FB88E00623A0}"/>
              </a:ext>
            </a:extLst>
          </p:cNvPr>
          <p:cNvSpPr>
            <a:spLocks noGrp="1"/>
          </p:cNvSpPr>
          <p:nvPr>
            <p:ph type="title"/>
          </p:nvPr>
        </p:nvSpPr>
        <p:spPr>
          <a:xfrm>
            <a:off x="466725" y="27958"/>
            <a:ext cx="10515600" cy="930098"/>
          </a:xfrm>
        </p:spPr>
        <p:txBody>
          <a:bodyPr/>
          <a:lstStyle/>
          <a:p>
            <a:pPr algn="ctr"/>
            <a:r>
              <a:rPr lang="ar-KW" sz="3200" b="1" dirty="0">
                <a:solidFill>
                  <a:schemeClr val="accent1">
                    <a:lumMod val="50000"/>
                  </a:schemeClr>
                </a:solidFill>
                <a:latin typeface="Calibri" pitchFamily="34" charset="0"/>
                <a:ea typeface="+mn-ea"/>
                <a:cs typeface="mohammad bold art 1" pitchFamily="2" charset="-78"/>
              </a:rPr>
              <a:t>الحدود القصوى لأسعار الفائدة الاتفاقية </a:t>
            </a:r>
            <a:endParaRPr lang="en-US" sz="3200" b="1" dirty="0">
              <a:solidFill>
                <a:schemeClr val="accent1">
                  <a:lumMod val="50000"/>
                </a:schemeClr>
              </a:solidFill>
              <a:latin typeface="Calibri" pitchFamily="34" charset="0"/>
              <a:ea typeface="+mn-ea"/>
              <a:cs typeface="mohammad bold art 1" pitchFamily="2" charset="-78"/>
            </a:endParaRPr>
          </a:p>
        </p:txBody>
      </p:sp>
      <p:sp>
        <p:nvSpPr>
          <p:cNvPr id="3" name="Content Placeholder 2">
            <a:extLst>
              <a:ext uri="{FF2B5EF4-FFF2-40B4-BE49-F238E27FC236}">
                <a16:creationId xmlns:a16="http://schemas.microsoft.com/office/drawing/2014/main" id="{F540A58D-DB68-4227-BEC6-92AFAFD15E19}"/>
              </a:ext>
            </a:extLst>
          </p:cNvPr>
          <p:cNvSpPr>
            <a:spLocks noGrp="1"/>
          </p:cNvSpPr>
          <p:nvPr>
            <p:ph idx="1"/>
          </p:nvPr>
        </p:nvSpPr>
        <p:spPr>
          <a:xfrm>
            <a:off x="600075" y="1085852"/>
            <a:ext cx="10991849" cy="4633911"/>
          </a:xfrm>
        </p:spPr>
        <p:txBody>
          <a:bodyPr>
            <a:normAutofit/>
          </a:bodyPr>
          <a:lstStyle/>
          <a:p>
            <a:pPr marL="0" indent="0" algn="r" rtl="1">
              <a:buNone/>
            </a:pPr>
            <a:endParaRPr lang="en-US" sz="2000" dirty="0">
              <a:solidFill>
                <a:srgbClr val="5B9BD5">
                  <a:lumMod val="50000"/>
                </a:srgbClr>
              </a:solidFill>
              <a:latin typeface="Calibri" panose="020F0502020204030204"/>
              <a:cs typeface="mohammad bold art 1" pitchFamily="2" charset="-78"/>
            </a:endParaRPr>
          </a:p>
          <a:p>
            <a:pPr marL="0" indent="0" algn="r" rtl="1">
              <a:buNone/>
            </a:pPr>
            <a:r>
              <a:rPr lang="ar-KW" sz="2000" dirty="0">
                <a:solidFill>
                  <a:srgbClr val="5B9BD5">
                    <a:lumMod val="50000"/>
                  </a:srgbClr>
                </a:solidFill>
                <a:latin typeface="Calibri" panose="020F0502020204030204"/>
                <a:cs typeface="mohammad bold art 1" pitchFamily="2" charset="-78"/>
              </a:rPr>
              <a:t>تم العمل على تعديل المادة الثانية من قرار مجلس إدارة بنك الكويت المركزي رقم </a:t>
            </a:r>
            <a:r>
              <a:rPr lang="en-US" sz="2000" dirty="0">
                <a:solidFill>
                  <a:srgbClr val="5B9BD5">
                    <a:lumMod val="50000"/>
                  </a:srgbClr>
                </a:solidFill>
                <a:latin typeface="Calibri" panose="020F0502020204030204"/>
                <a:cs typeface="mohammad bold art 1" pitchFamily="2" charset="-78"/>
              </a:rPr>
              <a:t>29/338/2008</a:t>
            </a:r>
            <a:r>
              <a:rPr lang="ar-KW" sz="2000" dirty="0">
                <a:solidFill>
                  <a:srgbClr val="5B9BD5">
                    <a:lumMod val="50000"/>
                  </a:srgbClr>
                </a:solidFill>
                <a:latin typeface="Calibri" panose="020F0502020204030204"/>
                <a:cs typeface="mohammad bold art 1" pitchFamily="2" charset="-78"/>
              </a:rPr>
              <a:t> في شأن تعيين الحدود القصوى لأسعار الفائدة الاتفاقية لتصبح كالتالي: </a:t>
            </a:r>
            <a:endParaRPr lang="en-US" sz="2000" dirty="0">
              <a:solidFill>
                <a:srgbClr val="5B9BD5">
                  <a:lumMod val="50000"/>
                </a:srgbClr>
              </a:solidFill>
              <a:latin typeface="Calibri" panose="020F0502020204030204"/>
              <a:cs typeface="mohammad bold art 1" pitchFamily="2" charset="-78"/>
            </a:endParaRPr>
          </a:p>
          <a:p>
            <a:pPr marL="0" indent="0" algn="r" rtl="1">
              <a:buNone/>
            </a:pPr>
            <a:endParaRPr lang="ar-KW" sz="2000" dirty="0">
              <a:solidFill>
                <a:srgbClr val="5B9BD5">
                  <a:lumMod val="50000"/>
                </a:srgbClr>
              </a:solidFill>
              <a:latin typeface="Calibri" panose="020F0502020204030204"/>
              <a:cs typeface="mohammad bold art 1" pitchFamily="2" charset="-78"/>
            </a:endParaRPr>
          </a:p>
          <a:p>
            <a:pPr marL="0" indent="0" algn="r" rtl="1">
              <a:buNone/>
            </a:pPr>
            <a:endParaRPr lang="ar-KW" sz="2000" dirty="0">
              <a:solidFill>
                <a:srgbClr val="5B9BD5">
                  <a:lumMod val="50000"/>
                </a:srgbClr>
              </a:solidFill>
              <a:latin typeface="Calibri" panose="020F0502020204030204"/>
              <a:cs typeface="mohammad bold art 1" pitchFamily="2" charset="-78"/>
            </a:endParaRPr>
          </a:p>
          <a:p>
            <a:pPr marL="0" indent="0" algn="r" rtl="1">
              <a:buNone/>
            </a:pPr>
            <a:endParaRPr lang="ar-KW" sz="2000" dirty="0">
              <a:solidFill>
                <a:srgbClr val="5B9BD5">
                  <a:lumMod val="50000"/>
                </a:srgbClr>
              </a:solidFill>
              <a:latin typeface="Calibri" panose="020F0502020204030204"/>
              <a:cs typeface="mohammad bold art 1" pitchFamily="2" charset="-78"/>
            </a:endParaRPr>
          </a:p>
          <a:p>
            <a:pPr marL="0" indent="0" algn="r" rtl="1">
              <a:buNone/>
            </a:pPr>
            <a:endParaRPr lang="en-US" sz="2000" dirty="0">
              <a:solidFill>
                <a:srgbClr val="5B9BD5">
                  <a:lumMod val="50000"/>
                </a:srgbClr>
              </a:solidFill>
              <a:latin typeface="Calibri" panose="020F0502020204030204"/>
              <a:cs typeface="mohammad bold art 1" pitchFamily="2" charset="-78"/>
            </a:endParaRPr>
          </a:p>
          <a:p>
            <a:pPr marL="0" indent="0" algn="just" rtl="1">
              <a:buNone/>
            </a:pPr>
            <a:endParaRPr lang="ar-KW" sz="2000" dirty="0">
              <a:solidFill>
                <a:srgbClr val="5B9BD5">
                  <a:lumMod val="50000"/>
                </a:srgbClr>
              </a:solidFill>
              <a:latin typeface="Calibri" panose="020F0502020204030204"/>
              <a:cs typeface="mohammad bold art 1" pitchFamily="2" charset="-78"/>
            </a:endParaRPr>
          </a:p>
          <a:p>
            <a:pPr marL="0" indent="0" algn="just" rtl="1">
              <a:buNone/>
            </a:pPr>
            <a:r>
              <a:rPr lang="ar-KW" sz="2000" dirty="0">
                <a:solidFill>
                  <a:srgbClr val="5B9BD5">
                    <a:lumMod val="50000"/>
                  </a:srgbClr>
                </a:solidFill>
                <a:latin typeface="Calibri" panose="020F0502020204030204"/>
                <a:cs typeface="mohammad bold art 1" pitchFamily="2" charset="-78"/>
              </a:rPr>
              <a:t>" بالنسبة لمعاملات الإقراض بالدينار الكويتي المتعلقة بتمويل خدمة  التداول بالهامش فيكون الحد الأقصى سنوياً لسعر الفائدة على التمويل المقدم لهذا النوع من النشاط </a:t>
            </a:r>
            <a:r>
              <a:rPr lang="ar-KW" sz="2000" u="sng" dirty="0">
                <a:solidFill>
                  <a:srgbClr val="5B9BD5">
                    <a:lumMod val="50000"/>
                  </a:srgbClr>
                </a:solidFill>
                <a:latin typeface="Calibri" panose="020F0502020204030204"/>
                <a:cs typeface="mohammad bold art 1" pitchFamily="2" charset="-78"/>
              </a:rPr>
              <a:t>بما لا يزيد على 4.0% (أربعة في المائة) سنوياً فوق  سعر الخصم سواء كان التمويل لمدة أقل أو أكثر من سنة. " </a:t>
            </a:r>
            <a:endParaRPr lang="en-US" sz="2000" u="sng" dirty="0">
              <a:solidFill>
                <a:srgbClr val="5B9BD5">
                  <a:lumMod val="50000"/>
                </a:srgbClr>
              </a:solidFill>
              <a:latin typeface="Calibri" panose="020F0502020204030204"/>
              <a:cs typeface="mohammad bold art 1" pitchFamily="2" charset="-78"/>
            </a:endParaRPr>
          </a:p>
          <a:p>
            <a:pPr marL="0" indent="0" algn="r" rtl="1">
              <a:buNone/>
            </a:pPr>
            <a:endParaRPr lang="en-US" sz="1800" dirty="0">
              <a:solidFill>
                <a:srgbClr val="5B9BD5">
                  <a:lumMod val="50000"/>
                </a:srgbClr>
              </a:solidFill>
              <a:latin typeface="Calibri" panose="020F0502020204030204"/>
              <a:cs typeface="mohammad bold art 1" pitchFamily="2" charset="-78"/>
            </a:endParaRPr>
          </a:p>
        </p:txBody>
      </p:sp>
      <p:pic>
        <p:nvPicPr>
          <p:cNvPr id="5" name="Picture 4">
            <a:extLst>
              <a:ext uri="{FF2B5EF4-FFF2-40B4-BE49-F238E27FC236}">
                <a16:creationId xmlns:a16="http://schemas.microsoft.com/office/drawing/2014/main" id="{D6E6703D-62F3-4B6E-9D70-ABEF726F1C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58680" y="2174507"/>
            <a:ext cx="2980345" cy="1448343"/>
          </a:xfrm>
          <a:prstGeom prst="rect">
            <a:avLst/>
          </a:prstGeom>
        </p:spPr>
      </p:pic>
      <p:cxnSp>
        <p:nvCxnSpPr>
          <p:cNvPr id="6" name="Straight Connector 5">
            <a:extLst>
              <a:ext uri="{FF2B5EF4-FFF2-40B4-BE49-F238E27FC236}">
                <a16:creationId xmlns:a16="http://schemas.microsoft.com/office/drawing/2014/main" id="{58288EB4-AFBE-4107-8172-2109BCB2FE99}"/>
              </a:ext>
            </a:extLst>
          </p:cNvPr>
          <p:cNvCxnSpPr>
            <a:cxnSpLocks/>
          </p:cNvCxnSpPr>
          <p:nvPr/>
        </p:nvCxnSpPr>
        <p:spPr>
          <a:xfrm>
            <a:off x="0" y="835061"/>
            <a:ext cx="12192000" cy="0"/>
          </a:xfrm>
          <a:prstGeom prst="line">
            <a:avLst/>
          </a:prstGeom>
          <a:ln/>
        </p:spPr>
        <p:style>
          <a:lnRef idx="1">
            <a:schemeClr val="accent3"/>
          </a:lnRef>
          <a:fillRef idx="0">
            <a:schemeClr val="accent3"/>
          </a:fillRef>
          <a:effectRef idx="0">
            <a:schemeClr val="accent3"/>
          </a:effectRef>
          <a:fontRef idx="minor">
            <a:schemeClr val="tx1"/>
          </a:fontRef>
        </p:style>
      </p:cxnSp>
    </p:spTree>
    <p:extLst>
      <p:ext uri="{BB962C8B-B14F-4D97-AF65-F5344CB8AC3E}">
        <p14:creationId xmlns:p14="http://schemas.microsoft.com/office/powerpoint/2010/main" val="32552175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5"/>
          <p:cNvSpPr>
            <a:spLocks noGrp="1"/>
          </p:cNvSpPr>
          <p:nvPr>
            <p:ph type="subTitle" idx="1"/>
          </p:nvPr>
        </p:nvSpPr>
        <p:spPr>
          <a:xfrm>
            <a:off x="1524000" y="3083690"/>
            <a:ext cx="9144000" cy="944331"/>
          </a:xfrm>
        </p:spPr>
        <p:txBody>
          <a:bodyPr>
            <a:normAutofit/>
          </a:bodyPr>
          <a:lstStyle/>
          <a:p>
            <a:pPr lvl="0" rtl="1" fontAlgn="base">
              <a:spcBef>
                <a:spcPct val="0"/>
              </a:spcBef>
              <a:spcAft>
                <a:spcPts val="600"/>
              </a:spcAft>
            </a:pPr>
            <a:r>
              <a:rPr lang="ar-KW" sz="3200" b="1" dirty="0">
                <a:solidFill>
                  <a:srgbClr val="5B9BD5">
                    <a:lumMod val="50000"/>
                  </a:srgbClr>
                </a:solidFill>
                <a:latin typeface="Calibri" pitchFamily="34" charset="0"/>
                <a:ea typeface="+mj-ea"/>
                <a:cs typeface="mohammad bold art 1" pitchFamily="2" charset="-78"/>
              </a:rPr>
              <a:t>مهام ومسؤوليات مقدم خدمة التداول بالهامش</a:t>
            </a:r>
            <a:endParaRPr lang="ar-KW" sz="4000" dirty="0"/>
          </a:p>
        </p:txBody>
      </p:sp>
      <p:cxnSp>
        <p:nvCxnSpPr>
          <p:cNvPr id="13" name="Straight Connector 12"/>
          <p:cNvCxnSpPr/>
          <p:nvPr/>
        </p:nvCxnSpPr>
        <p:spPr>
          <a:xfrm>
            <a:off x="3128196" y="3893860"/>
            <a:ext cx="6100883" cy="29277"/>
          </a:xfrm>
          <a:prstGeom prst="line">
            <a:avLst/>
          </a:prstGeom>
          <a:ln w="28575">
            <a:solidFill>
              <a:schemeClr val="bg1">
                <a:lumMod val="65000"/>
              </a:schemeClr>
            </a:solidFill>
          </a:ln>
        </p:spPr>
        <p:style>
          <a:lnRef idx="1">
            <a:schemeClr val="accent3"/>
          </a:lnRef>
          <a:fillRef idx="0">
            <a:schemeClr val="accent3"/>
          </a:fillRef>
          <a:effectRef idx="0">
            <a:schemeClr val="accent3"/>
          </a:effectRef>
          <a:fontRef idx="minor">
            <a:schemeClr val="tx1"/>
          </a:fontRef>
        </p:style>
      </p:cxnSp>
      <p:cxnSp>
        <p:nvCxnSpPr>
          <p:cNvPr id="9" name="Straight Connector 8"/>
          <p:cNvCxnSpPr/>
          <p:nvPr/>
        </p:nvCxnSpPr>
        <p:spPr>
          <a:xfrm>
            <a:off x="-10666" y="782148"/>
            <a:ext cx="12202666" cy="1623"/>
          </a:xfrm>
          <a:prstGeom prst="line">
            <a:avLst/>
          </a:prstGeom>
          <a:ln/>
        </p:spPr>
        <p:style>
          <a:lnRef idx="1">
            <a:schemeClr val="accent3"/>
          </a:lnRef>
          <a:fillRef idx="0">
            <a:schemeClr val="accent3"/>
          </a:fillRef>
          <a:effectRef idx="0">
            <a:schemeClr val="accent3"/>
          </a:effectRef>
          <a:fontRef idx="minor">
            <a:schemeClr val="tx1"/>
          </a:fontRef>
        </p:style>
      </p:cxnSp>
    </p:spTree>
    <p:extLst>
      <p:ext uri="{BB962C8B-B14F-4D97-AF65-F5344CB8AC3E}">
        <p14:creationId xmlns:p14="http://schemas.microsoft.com/office/powerpoint/2010/main" val="210143582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Click="0">
        <p15:prstTrans prst="drape"/>
      </p:transition>
    </mc:Choice>
    <mc:Fallback xmlns="">
      <p:transition spd="slow" advClick="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21D951-9E19-4292-A647-5768AC2DD2E5}"/>
              </a:ext>
            </a:extLst>
          </p:cNvPr>
          <p:cNvSpPr>
            <a:spLocks noGrp="1"/>
          </p:cNvSpPr>
          <p:nvPr>
            <p:ph type="title"/>
          </p:nvPr>
        </p:nvSpPr>
        <p:spPr>
          <a:xfrm>
            <a:off x="206604" y="297991"/>
            <a:ext cx="10515600" cy="766091"/>
          </a:xfrm>
        </p:spPr>
        <p:txBody>
          <a:bodyPr/>
          <a:lstStyle/>
          <a:p>
            <a:pPr algn="ctr"/>
            <a:r>
              <a:rPr lang="ar-KW" sz="3200" b="1" dirty="0">
                <a:solidFill>
                  <a:schemeClr val="accent1">
                    <a:lumMod val="50000"/>
                  </a:schemeClr>
                </a:solidFill>
                <a:latin typeface="Calibri" pitchFamily="34" charset="0"/>
                <a:ea typeface="+mn-ea"/>
                <a:cs typeface="mohammad bold art 1" pitchFamily="2" charset="-78"/>
              </a:rPr>
              <a:t>مهام ومسؤوليات مقدم خدمة التداول بالهامش تجاه العميل</a:t>
            </a:r>
            <a:endParaRPr lang="en-US" sz="3200" b="1" dirty="0">
              <a:solidFill>
                <a:schemeClr val="accent1">
                  <a:lumMod val="50000"/>
                </a:schemeClr>
              </a:solidFill>
              <a:latin typeface="Calibri" pitchFamily="34" charset="0"/>
              <a:ea typeface="+mn-ea"/>
              <a:cs typeface="mohammad bold art 1" pitchFamily="2" charset="-78"/>
            </a:endParaRPr>
          </a:p>
        </p:txBody>
      </p:sp>
      <p:sp>
        <p:nvSpPr>
          <p:cNvPr id="3" name="Content Placeholder 2">
            <a:extLst>
              <a:ext uri="{FF2B5EF4-FFF2-40B4-BE49-F238E27FC236}">
                <a16:creationId xmlns:a16="http://schemas.microsoft.com/office/drawing/2014/main" id="{847FC521-E25B-42D7-B9AF-50D62670FA6E}"/>
              </a:ext>
            </a:extLst>
          </p:cNvPr>
          <p:cNvSpPr>
            <a:spLocks noGrp="1"/>
          </p:cNvSpPr>
          <p:nvPr>
            <p:ph idx="1"/>
          </p:nvPr>
        </p:nvSpPr>
        <p:spPr>
          <a:xfrm>
            <a:off x="490194" y="1150069"/>
            <a:ext cx="11378152" cy="5026894"/>
          </a:xfrm>
        </p:spPr>
        <p:txBody>
          <a:bodyPr>
            <a:normAutofit lnSpcReduction="10000"/>
          </a:bodyPr>
          <a:lstStyle/>
          <a:p>
            <a:pPr marL="0" indent="0" algn="r" rtl="1">
              <a:buNone/>
            </a:pPr>
            <a:r>
              <a:rPr lang="ar-KW" sz="1800" u="sng" dirty="0">
                <a:solidFill>
                  <a:srgbClr val="5B9BD5">
                    <a:lumMod val="50000"/>
                  </a:srgbClr>
                </a:solidFill>
                <a:latin typeface="Calibri" panose="020F0502020204030204"/>
                <a:cs typeface="mohammad bold art 1" pitchFamily="2" charset="-78"/>
              </a:rPr>
              <a:t>توضح النقاط التالية التزامات مقدم خدمة التداول بالهامش تجاه العميل</a:t>
            </a:r>
            <a:r>
              <a:rPr lang="ar-KW" sz="1800" dirty="0">
                <a:solidFill>
                  <a:srgbClr val="5B9BD5">
                    <a:lumMod val="50000"/>
                  </a:srgbClr>
                </a:solidFill>
                <a:latin typeface="Calibri" panose="020F0502020204030204"/>
                <a:cs typeface="mohammad bold art 1" pitchFamily="2" charset="-78"/>
              </a:rPr>
              <a:t>: </a:t>
            </a:r>
          </a:p>
          <a:p>
            <a:pPr marL="457200" indent="-457200" algn="just" rtl="1">
              <a:buFont typeface="+mj-lt"/>
              <a:buAutoNum type="arabicPeriod"/>
            </a:pPr>
            <a:r>
              <a:rPr lang="ar-KW" sz="2400" dirty="0">
                <a:solidFill>
                  <a:srgbClr val="5B9BD5">
                    <a:lumMod val="50000"/>
                  </a:srgbClr>
                </a:solidFill>
                <a:latin typeface="Calibri" panose="020F0502020204030204"/>
                <a:cs typeface="mohammad bold art 1" pitchFamily="2" charset="-78"/>
              </a:rPr>
              <a:t>فتح حساب لغرض التداول بالهامش لدى وكالة المقاصة.</a:t>
            </a:r>
          </a:p>
          <a:p>
            <a:pPr marL="457200" indent="-457200" algn="just" rtl="1">
              <a:buFont typeface="+mj-lt"/>
              <a:buAutoNum type="arabicPeriod"/>
            </a:pPr>
            <a:r>
              <a:rPr lang="ar-KW" sz="2400" dirty="0">
                <a:solidFill>
                  <a:srgbClr val="5B9BD5">
                    <a:lumMod val="50000"/>
                  </a:srgbClr>
                </a:solidFill>
                <a:cs typeface="mohammad bold art 1" pitchFamily="2" charset="-78"/>
              </a:rPr>
              <a:t>فتح حساب التداول بالهامش لعميله الراغب في الحصول على هذه الخدمة. </a:t>
            </a:r>
          </a:p>
          <a:p>
            <a:pPr marL="457200" indent="-457200" algn="just" rtl="1">
              <a:buFont typeface="+mj-lt"/>
              <a:buAutoNum type="arabicPeriod"/>
            </a:pPr>
            <a:r>
              <a:rPr lang="ar-KW" sz="2400" dirty="0">
                <a:solidFill>
                  <a:srgbClr val="5B9BD5">
                    <a:lumMod val="50000"/>
                  </a:srgbClr>
                </a:solidFill>
                <a:cs typeface="mohammad bold art 1" pitchFamily="2" charset="-78"/>
              </a:rPr>
              <a:t>التأكد من قيام العميل بإيداع الهامش الأولي في حسابه لدى مقدم خدمة التداول بالهامش. </a:t>
            </a:r>
          </a:p>
          <a:p>
            <a:pPr marL="457200" indent="-457200" algn="just" rtl="1">
              <a:buFont typeface="+mj-lt"/>
              <a:buAutoNum type="arabicPeriod"/>
            </a:pPr>
            <a:r>
              <a:rPr lang="ar-KW" sz="2400" dirty="0">
                <a:solidFill>
                  <a:srgbClr val="5B9BD5">
                    <a:lumMod val="50000"/>
                  </a:srgbClr>
                </a:solidFill>
                <a:cs typeface="mohammad bold art 1" pitchFamily="2" charset="-78"/>
              </a:rPr>
              <a:t>المراجعة المستمرة لحساب التداول بالهامش لكل عميل وإخطاره فوراُ عند انخفاض نسبة هامش الصيانة.</a:t>
            </a:r>
          </a:p>
          <a:p>
            <a:pPr marL="457200" indent="-457200" algn="just" rtl="1">
              <a:buFont typeface="+mj-lt"/>
              <a:buAutoNum type="arabicPeriod"/>
            </a:pPr>
            <a:r>
              <a:rPr lang="ar-KW" sz="2400" dirty="0">
                <a:solidFill>
                  <a:srgbClr val="5B9BD5">
                    <a:lumMod val="50000"/>
                  </a:srgbClr>
                </a:solidFill>
                <a:cs typeface="mohammad bold art 1" pitchFamily="2" charset="-78"/>
              </a:rPr>
              <a:t>بيع كل أو بعض الأوراق المالية الموجودة في حساب التداول بالهامش فور انتهاء الفترة المحددة.</a:t>
            </a:r>
          </a:p>
          <a:p>
            <a:pPr marL="457200" indent="-457200" algn="just" rtl="1">
              <a:buFont typeface="+mj-lt"/>
              <a:buAutoNum type="arabicPeriod"/>
            </a:pPr>
            <a:r>
              <a:rPr lang="ar-KW" sz="2400" dirty="0">
                <a:solidFill>
                  <a:srgbClr val="5B9BD5">
                    <a:lumMod val="50000"/>
                  </a:srgbClr>
                </a:solidFill>
                <a:cs typeface="mohammad bold art 1" pitchFamily="2" charset="-78"/>
              </a:rPr>
              <a:t>الاحتفاظ بنسخ عن كافة السجلات والحسابات.</a:t>
            </a:r>
          </a:p>
          <a:p>
            <a:pPr marL="457200" indent="-457200" algn="r" rtl="1">
              <a:buFont typeface="+mj-lt"/>
              <a:buAutoNum type="arabicPeriod"/>
            </a:pPr>
            <a:r>
              <a:rPr lang="ar-KW" sz="2400" dirty="0">
                <a:solidFill>
                  <a:srgbClr val="5B9BD5">
                    <a:lumMod val="50000"/>
                  </a:srgbClr>
                </a:solidFill>
                <a:cs typeface="mohammad bold art 1" pitchFamily="2" charset="-78"/>
              </a:rPr>
              <a:t>المحافظة على سرية المعلومات المتاحة له أو المعلومات الداخلية.</a:t>
            </a:r>
          </a:p>
          <a:p>
            <a:pPr marL="457200" indent="-457200" algn="r" rtl="1">
              <a:buFont typeface="+mj-lt"/>
              <a:buAutoNum type="arabicPeriod"/>
            </a:pPr>
            <a:r>
              <a:rPr lang="ar-KW" sz="2400" dirty="0">
                <a:solidFill>
                  <a:srgbClr val="5B9BD5">
                    <a:lumMod val="50000"/>
                  </a:srgbClr>
                </a:solidFill>
                <a:cs typeface="mohammad bold art 1" pitchFamily="2" charset="-78"/>
              </a:rPr>
              <a:t>تزويد العميل بكشف حساب شهري يوضح حركة تداول الأوراق المالية في الحساب، ونسبة ملكيته في الحساب. </a:t>
            </a:r>
          </a:p>
          <a:p>
            <a:pPr marL="457200" indent="-457200" algn="r" rtl="1">
              <a:buFont typeface="+mj-lt"/>
              <a:buAutoNum type="arabicPeriod"/>
            </a:pPr>
            <a:r>
              <a:rPr lang="ar-KW" sz="2400" dirty="0">
                <a:solidFill>
                  <a:srgbClr val="5B9BD5">
                    <a:lumMod val="50000"/>
                  </a:srgbClr>
                </a:solidFill>
                <a:cs typeface="mohammad bold art 1" pitchFamily="2" charset="-78"/>
              </a:rPr>
              <a:t>عدم استخدام أموال العميل لتقديم تسهيلات التداول بالهامش لعميل آخر أو لنفسه.</a:t>
            </a:r>
          </a:p>
          <a:p>
            <a:pPr marL="0" indent="0" algn="r" rtl="1">
              <a:buNone/>
            </a:pPr>
            <a:endParaRPr lang="ar-KW" sz="2400" dirty="0">
              <a:solidFill>
                <a:srgbClr val="5B9BD5">
                  <a:lumMod val="50000"/>
                </a:srgbClr>
              </a:solidFill>
              <a:cs typeface="mohammad bold art 1" pitchFamily="2" charset="-78"/>
            </a:endParaRPr>
          </a:p>
          <a:p>
            <a:pPr marL="0" indent="0" algn="r" rtl="1">
              <a:buNone/>
            </a:pPr>
            <a:endParaRPr lang="en-US" sz="2000" dirty="0">
              <a:solidFill>
                <a:srgbClr val="5B9BD5">
                  <a:lumMod val="50000"/>
                </a:srgbClr>
              </a:solidFill>
              <a:latin typeface="Calibri" panose="020F0502020204030204"/>
              <a:cs typeface="mohammad bold art 1" pitchFamily="2" charset="-78"/>
            </a:endParaRPr>
          </a:p>
        </p:txBody>
      </p:sp>
      <p:cxnSp>
        <p:nvCxnSpPr>
          <p:cNvPr id="4" name="Straight Connector 3">
            <a:extLst>
              <a:ext uri="{FF2B5EF4-FFF2-40B4-BE49-F238E27FC236}">
                <a16:creationId xmlns:a16="http://schemas.microsoft.com/office/drawing/2014/main" id="{93442895-5256-4F41-ACE7-868EE98E5C99}"/>
              </a:ext>
            </a:extLst>
          </p:cNvPr>
          <p:cNvCxnSpPr>
            <a:cxnSpLocks/>
          </p:cNvCxnSpPr>
          <p:nvPr/>
        </p:nvCxnSpPr>
        <p:spPr>
          <a:xfrm>
            <a:off x="0" y="985890"/>
            <a:ext cx="12192000" cy="0"/>
          </a:xfrm>
          <a:prstGeom prst="line">
            <a:avLst/>
          </a:prstGeom>
          <a:ln/>
        </p:spPr>
        <p:style>
          <a:lnRef idx="1">
            <a:schemeClr val="accent3"/>
          </a:lnRef>
          <a:fillRef idx="0">
            <a:schemeClr val="accent3"/>
          </a:fillRef>
          <a:effectRef idx="0">
            <a:schemeClr val="accent3"/>
          </a:effectRef>
          <a:fontRef idx="minor">
            <a:schemeClr val="tx1"/>
          </a:fontRef>
        </p:style>
      </p:cxnSp>
    </p:spTree>
    <p:extLst>
      <p:ext uri="{BB962C8B-B14F-4D97-AF65-F5344CB8AC3E}">
        <p14:creationId xmlns:p14="http://schemas.microsoft.com/office/powerpoint/2010/main" val="39856640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63831" y="190745"/>
            <a:ext cx="9144000" cy="492373"/>
          </a:xfrm>
        </p:spPr>
        <p:txBody>
          <a:bodyPr>
            <a:noAutofit/>
          </a:bodyPr>
          <a:lstStyle/>
          <a:p>
            <a:pPr algn="r"/>
            <a:r>
              <a:rPr lang="ar-KW" sz="3200" b="1" dirty="0">
                <a:solidFill>
                  <a:schemeClr val="accent1">
                    <a:lumMod val="50000"/>
                  </a:schemeClr>
                </a:solidFill>
                <a:latin typeface="Calibri" pitchFamily="34" charset="0"/>
                <a:ea typeface="+mn-ea"/>
                <a:cs typeface="mohammad bold art 1" pitchFamily="2" charset="-78"/>
              </a:rPr>
              <a:t>الأجندة</a:t>
            </a:r>
          </a:p>
        </p:txBody>
      </p:sp>
      <p:cxnSp>
        <p:nvCxnSpPr>
          <p:cNvPr id="9" name="Straight Connector 8"/>
          <p:cNvCxnSpPr/>
          <p:nvPr/>
        </p:nvCxnSpPr>
        <p:spPr>
          <a:xfrm>
            <a:off x="-10666" y="807086"/>
            <a:ext cx="12202666" cy="1623"/>
          </a:xfrm>
          <a:prstGeom prst="line">
            <a:avLst/>
          </a:prstGeom>
          <a:ln/>
        </p:spPr>
        <p:style>
          <a:lnRef idx="1">
            <a:schemeClr val="accent3"/>
          </a:lnRef>
          <a:fillRef idx="0">
            <a:schemeClr val="accent3"/>
          </a:fillRef>
          <a:effectRef idx="0">
            <a:schemeClr val="accent3"/>
          </a:effectRef>
          <a:fontRef idx="minor">
            <a:schemeClr val="tx1"/>
          </a:fontRef>
        </p:style>
      </p:cxnSp>
      <p:graphicFrame>
        <p:nvGraphicFramePr>
          <p:cNvPr id="7" name="Table 6">
            <a:extLst>
              <a:ext uri="{FF2B5EF4-FFF2-40B4-BE49-F238E27FC236}">
                <a16:creationId xmlns:a16="http://schemas.microsoft.com/office/drawing/2014/main" id="{CC3BE4C3-621C-45E4-88C7-B50E958E9808}"/>
              </a:ext>
            </a:extLst>
          </p:cNvPr>
          <p:cNvGraphicFramePr>
            <a:graphicFrameLocks noGrp="1"/>
          </p:cNvGraphicFramePr>
          <p:nvPr>
            <p:extLst>
              <p:ext uri="{D42A27DB-BD31-4B8C-83A1-F6EECF244321}">
                <p14:modId xmlns:p14="http://schemas.microsoft.com/office/powerpoint/2010/main" val="739754009"/>
              </p:ext>
            </p:extLst>
          </p:nvPr>
        </p:nvGraphicFramePr>
        <p:xfrm>
          <a:off x="1801925" y="1126721"/>
          <a:ext cx="8128000" cy="4450080"/>
        </p:xfrm>
        <a:graphic>
          <a:graphicData uri="http://schemas.openxmlformats.org/drawingml/2006/table">
            <a:tbl>
              <a:tblPr firstRow="1" bandRow="1">
                <a:tableStyleId>{5C22544A-7EE6-4342-B048-85BDC9FD1C3A}</a:tableStyleId>
              </a:tblPr>
              <a:tblGrid>
                <a:gridCol w="1519412">
                  <a:extLst>
                    <a:ext uri="{9D8B030D-6E8A-4147-A177-3AD203B41FA5}">
                      <a16:colId xmlns:a16="http://schemas.microsoft.com/office/drawing/2014/main" val="1964779224"/>
                    </a:ext>
                  </a:extLst>
                </a:gridCol>
                <a:gridCol w="6608588">
                  <a:extLst>
                    <a:ext uri="{9D8B030D-6E8A-4147-A177-3AD203B41FA5}">
                      <a16:colId xmlns:a16="http://schemas.microsoft.com/office/drawing/2014/main" val="3755144134"/>
                    </a:ext>
                  </a:extLst>
                </a:gridCol>
              </a:tblGrid>
              <a:tr h="370840">
                <a:tc>
                  <a:txBody>
                    <a:bodyPr/>
                    <a:lstStyle/>
                    <a:p>
                      <a:pPr algn="ctr"/>
                      <a:r>
                        <a:rPr lang="ar-KW" dirty="0">
                          <a:cs typeface="mohammad bold art 1" pitchFamily="2" charset="-78"/>
                        </a:rPr>
                        <a:t>الصفحة</a:t>
                      </a:r>
                      <a:endParaRPr lang="en-US" dirty="0">
                        <a:cs typeface="mohammad bold art 1" pitchFamily="2" charset="-78"/>
                      </a:endParaRPr>
                    </a:p>
                  </a:txBody>
                  <a:tcPr/>
                </a:tc>
                <a:tc>
                  <a:txBody>
                    <a:bodyPr/>
                    <a:lstStyle/>
                    <a:p>
                      <a:pPr algn="r"/>
                      <a:r>
                        <a:rPr lang="ar-KW" dirty="0">
                          <a:cs typeface="mohammad bold art 1" pitchFamily="2" charset="-78"/>
                        </a:rPr>
                        <a:t>البند</a:t>
                      </a:r>
                      <a:endParaRPr lang="en-US" dirty="0">
                        <a:cs typeface="mohammad bold art 1" pitchFamily="2" charset="-78"/>
                      </a:endParaRPr>
                    </a:p>
                  </a:txBody>
                  <a:tcPr/>
                </a:tc>
                <a:extLst>
                  <a:ext uri="{0D108BD9-81ED-4DB2-BD59-A6C34878D82A}">
                    <a16:rowId xmlns:a16="http://schemas.microsoft.com/office/drawing/2014/main" val="2044716503"/>
                  </a:ext>
                </a:extLst>
              </a:tr>
              <a:tr h="370840">
                <a:tc>
                  <a:txBody>
                    <a:bodyPr/>
                    <a:lstStyle/>
                    <a:p>
                      <a:pPr algn="ctr"/>
                      <a:r>
                        <a:rPr lang="ar-KW" dirty="0">
                          <a:cs typeface="mohammad bold art 1" pitchFamily="2" charset="-78"/>
                        </a:rPr>
                        <a:t>4</a:t>
                      </a:r>
                      <a:endParaRPr lang="en-US" dirty="0">
                        <a:cs typeface="mohammad bold art 1" pitchFamily="2" charset="-78"/>
                      </a:endParaRPr>
                    </a:p>
                  </a:txBody>
                  <a:tcPr/>
                </a:tc>
                <a:tc>
                  <a:txBody>
                    <a:bodyPr/>
                    <a:lstStyle/>
                    <a:p>
                      <a:pPr algn="r" rtl="1"/>
                      <a:r>
                        <a:rPr lang="ar-KW" dirty="0">
                          <a:solidFill>
                            <a:schemeClr val="tx1"/>
                          </a:solidFill>
                          <a:cs typeface="mohammad bold art 1" pitchFamily="2" charset="-78"/>
                        </a:rPr>
                        <a:t>برنامج تطوير السوق</a:t>
                      </a:r>
                      <a:endParaRPr lang="en-US" dirty="0">
                        <a:solidFill>
                          <a:schemeClr val="tx1"/>
                        </a:solidFill>
                        <a:cs typeface="mohammad bold art 1" pitchFamily="2" charset="-78"/>
                      </a:endParaRPr>
                    </a:p>
                  </a:txBody>
                  <a:tcPr/>
                </a:tc>
                <a:extLst>
                  <a:ext uri="{0D108BD9-81ED-4DB2-BD59-A6C34878D82A}">
                    <a16:rowId xmlns:a16="http://schemas.microsoft.com/office/drawing/2014/main" val="3139260863"/>
                  </a:ext>
                </a:extLst>
              </a:tr>
              <a:tr h="370840">
                <a:tc>
                  <a:txBody>
                    <a:bodyPr/>
                    <a:lstStyle/>
                    <a:p>
                      <a:pPr algn="ctr"/>
                      <a:r>
                        <a:rPr lang="ar-KW" dirty="0">
                          <a:cs typeface="mohammad bold art 1" pitchFamily="2" charset="-78"/>
                        </a:rPr>
                        <a:t>6</a:t>
                      </a:r>
                      <a:endParaRPr lang="en-US" dirty="0">
                        <a:cs typeface="mohammad bold art 1" pitchFamily="2" charset="-78"/>
                      </a:endParaRPr>
                    </a:p>
                  </a:txBody>
                  <a:tcPr/>
                </a:tc>
                <a:tc>
                  <a:txBody>
                    <a:bodyPr/>
                    <a:lstStyle/>
                    <a:p>
                      <a:pPr algn="r" rtl="1"/>
                      <a:r>
                        <a:rPr lang="ar-KW" dirty="0">
                          <a:solidFill>
                            <a:schemeClr val="tx1"/>
                          </a:solidFill>
                          <a:cs typeface="mohammad bold art 1" pitchFamily="2" charset="-78"/>
                        </a:rPr>
                        <a:t>أبرز التعديلات التشريعية للقرار رقم 53 لسنة 2021</a:t>
                      </a:r>
                      <a:endParaRPr lang="en-US" dirty="0">
                        <a:solidFill>
                          <a:schemeClr val="tx1"/>
                        </a:solidFill>
                        <a:cs typeface="mohammad bold art 1" pitchFamily="2" charset="-78"/>
                      </a:endParaRPr>
                    </a:p>
                  </a:txBody>
                  <a:tcPr/>
                </a:tc>
                <a:extLst>
                  <a:ext uri="{0D108BD9-81ED-4DB2-BD59-A6C34878D82A}">
                    <a16:rowId xmlns:a16="http://schemas.microsoft.com/office/drawing/2014/main" val="1286599178"/>
                  </a:ext>
                </a:extLst>
              </a:tr>
              <a:tr h="370840">
                <a:tc>
                  <a:txBody>
                    <a:bodyPr/>
                    <a:lstStyle/>
                    <a:p>
                      <a:pPr algn="ctr"/>
                      <a:r>
                        <a:rPr lang="ar-KW" dirty="0">
                          <a:cs typeface="mohammad bold art 1" pitchFamily="2" charset="-78"/>
                        </a:rPr>
                        <a:t>8-9</a:t>
                      </a:r>
                      <a:endParaRPr lang="en-US" dirty="0">
                        <a:cs typeface="mohammad bold art 1" pitchFamily="2" charset="-78"/>
                      </a:endParaRPr>
                    </a:p>
                  </a:txBody>
                  <a:tcPr/>
                </a:tc>
                <a:tc>
                  <a:txBody>
                    <a:bodyPr/>
                    <a:lstStyle/>
                    <a:p>
                      <a:pPr algn="r"/>
                      <a:r>
                        <a:rPr lang="ar-KW" dirty="0">
                          <a:solidFill>
                            <a:schemeClr val="tx1"/>
                          </a:solidFill>
                          <a:cs typeface="mohammad bold art 1" pitchFamily="2" charset="-78"/>
                        </a:rPr>
                        <a:t>التعريفات المتعلقة بالتداول بالهامش</a:t>
                      </a:r>
                      <a:endParaRPr lang="en-US" dirty="0">
                        <a:solidFill>
                          <a:schemeClr val="tx1"/>
                        </a:solidFill>
                        <a:cs typeface="mohammad bold art 1" pitchFamily="2" charset="-78"/>
                      </a:endParaRPr>
                    </a:p>
                  </a:txBody>
                  <a:tcPr/>
                </a:tc>
                <a:extLst>
                  <a:ext uri="{0D108BD9-81ED-4DB2-BD59-A6C34878D82A}">
                    <a16:rowId xmlns:a16="http://schemas.microsoft.com/office/drawing/2014/main" val="1736162863"/>
                  </a:ext>
                </a:extLst>
              </a:tr>
              <a:tr h="370840">
                <a:tc>
                  <a:txBody>
                    <a:bodyPr/>
                    <a:lstStyle/>
                    <a:p>
                      <a:pPr algn="ctr"/>
                      <a:r>
                        <a:rPr lang="ar-KW" dirty="0">
                          <a:cs typeface="mohammad bold art 1" pitchFamily="2" charset="-78"/>
                        </a:rPr>
                        <a:t>11</a:t>
                      </a:r>
                      <a:endParaRPr lang="en-US" dirty="0">
                        <a:cs typeface="mohammad bold art 1" pitchFamily="2" charset="-78"/>
                      </a:endParaRPr>
                    </a:p>
                  </a:txBody>
                  <a:tcPr/>
                </a:tc>
                <a:tc>
                  <a:txBody>
                    <a:bodyPr/>
                    <a:lstStyle/>
                    <a:p>
                      <a:pPr algn="r"/>
                      <a:r>
                        <a:rPr lang="ar-KW" dirty="0">
                          <a:solidFill>
                            <a:schemeClr val="tx1"/>
                          </a:solidFill>
                          <a:cs typeface="mohammad bold art 1" pitchFamily="2" charset="-78"/>
                        </a:rPr>
                        <a:t>شروط تقديم خدمة التداول بالهامش</a:t>
                      </a:r>
                      <a:endParaRPr lang="en-US" dirty="0">
                        <a:solidFill>
                          <a:schemeClr val="tx1"/>
                        </a:solidFill>
                        <a:cs typeface="mohammad bold art 1" pitchFamily="2" charset="-78"/>
                      </a:endParaRPr>
                    </a:p>
                  </a:txBody>
                  <a:tcPr/>
                </a:tc>
                <a:extLst>
                  <a:ext uri="{0D108BD9-81ED-4DB2-BD59-A6C34878D82A}">
                    <a16:rowId xmlns:a16="http://schemas.microsoft.com/office/drawing/2014/main" val="3614247298"/>
                  </a:ext>
                </a:extLst>
              </a:tr>
              <a:tr h="370840">
                <a:tc>
                  <a:txBody>
                    <a:bodyPr/>
                    <a:lstStyle/>
                    <a:p>
                      <a:pPr algn="ctr"/>
                      <a:r>
                        <a:rPr lang="ar-KW" dirty="0">
                          <a:cs typeface="mohammad bold art 1" pitchFamily="2" charset="-78"/>
                        </a:rPr>
                        <a:t>13-15</a:t>
                      </a:r>
                      <a:endParaRPr lang="en-US" dirty="0">
                        <a:cs typeface="mohammad bold art 1" pitchFamily="2" charset="-78"/>
                      </a:endParaRPr>
                    </a:p>
                  </a:txBody>
                  <a:tcPr/>
                </a:tc>
                <a:tc>
                  <a:txBody>
                    <a:bodyPr/>
                    <a:lstStyle/>
                    <a:p>
                      <a:pPr algn="r"/>
                      <a:r>
                        <a:rPr lang="ar-KW" dirty="0">
                          <a:solidFill>
                            <a:schemeClr val="tx1"/>
                          </a:solidFill>
                          <a:cs typeface="mohammad bold art 1" pitchFamily="2" charset="-78"/>
                        </a:rPr>
                        <a:t>اتفاقية التداول بالهامش</a:t>
                      </a:r>
                      <a:endParaRPr lang="en-US" dirty="0">
                        <a:solidFill>
                          <a:schemeClr val="tx1"/>
                        </a:solidFill>
                        <a:cs typeface="mohammad bold art 1" pitchFamily="2" charset="-78"/>
                      </a:endParaRPr>
                    </a:p>
                  </a:txBody>
                  <a:tcPr/>
                </a:tc>
                <a:extLst>
                  <a:ext uri="{0D108BD9-81ED-4DB2-BD59-A6C34878D82A}">
                    <a16:rowId xmlns:a16="http://schemas.microsoft.com/office/drawing/2014/main" val="274962235"/>
                  </a:ext>
                </a:extLst>
              </a:tr>
              <a:tr h="370840">
                <a:tc>
                  <a:txBody>
                    <a:bodyPr/>
                    <a:lstStyle/>
                    <a:p>
                      <a:pPr algn="ctr"/>
                      <a:r>
                        <a:rPr lang="ar-KW" dirty="0">
                          <a:cs typeface="mohammad bold art 1" pitchFamily="2" charset="-78"/>
                        </a:rPr>
                        <a:t>17</a:t>
                      </a:r>
                      <a:endParaRPr lang="en-US" dirty="0">
                        <a:cs typeface="mohammad bold art 1" pitchFamily="2" charset="-78"/>
                      </a:endParaRPr>
                    </a:p>
                  </a:txBody>
                  <a:tcPr/>
                </a:tc>
                <a:tc>
                  <a:txBody>
                    <a:bodyPr/>
                    <a:lstStyle/>
                    <a:p>
                      <a:pPr algn="r"/>
                      <a:r>
                        <a:rPr lang="ar-KW" dirty="0">
                          <a:solidFill>
                            <a:schemeClr val="tx1"/>
                          </a:solidFill>
                          <a:cs typeface="mohammad bold art 1" pitchFamily="2" charset="-78"/>
                        </a:rPr>
                        <a:t>قرار مجلس إدارة بنك الكويت المركزي</a:t>
                      </a:r>
                      <a:endParaRPr lang="en-US" dirty="0">
                        <a:solidFill>
                          <a:schemeClr val="tx1"/>
                        </a:solidFill>
                        <a:cs typeface="mohammad bold art 1" pitchFamily="2" charset="-78"/>
                      </a:endParaRPr>
                    </a:p>
                  </a:txBody>
                  <a:tcPr/>
                </a:tc>
                <a:extLst>
                  <a:ext uri="{0D108BD9-81ED-4DB2-BD59-A6C34878D82A}">
                    <a16:rowId xmlns:a16="http://schemas.microsoft.com/office/drawing/2014/main" val="2139031778"/>
                  </a:ext>
                </a:extLst>
              </a:tr>
              <a:tr h="370840">
                <a:tc>
                  <a:txBody>
                    <a:bodyPr/>
                    <a:lstStyle/>
                    <a:p>
                      <a:pPr algn="ctr"/>
                      <a:r>
                        <a:rPr lang="ar-KW" dirty="0">
                          <a:cs typeface="mohammad bold art 1" pitchFamily="2" charset="-78"/>
                        </a:rPr>
                        <a:t>19</a:t>
                      </a:r>
                      <a:endParaRPr lang="en-US" dirty="0">
                        <a:cs typeface="mohammad bold art 1" pitchFamily="2" charset="-78"/>
                      </a:endParaRPr>
                    </a:p>
                  </a:txBody>
                  <a:tcPr/>
                </a:tc>
                <a:tc>
                  <a:txBody>
                    <a:bodyPr/>
                    <a:lstStyle/>
                    <a:p>
                      <a:pPr algn="r"/>
                      <a:r>
                        <a:rPr lang="ar-KW" dirty="0">
                          <a:solidFill>
                            <a:schemeClr val="tx1"/>
                          </a:solidFill>
                          <a:cs typeface="mohammad bold art 1" pitchFamily="2" charset="-78"/>
                        </a:rPr>
                        <a:t>مهام ومسؤوليات مقدم خدمة التداول بالهامش</a:t>
                      </a:r>
                      <a:endParaRPr lang="en-US" dirty="0">
                        <a:solidFill>
                          <a:schemeClr val="tx1"/>
                        </a:solidFill>
                        <a:cs typeface="mohammad bold art 1" pitchFamily="2" charset="-78"/>
                      </a:endParaRPr>
                    </a:p>
                  </a:txBody>
                  <a:tcPr/>
                </a:tc>
                <a:extLst>
                  <a:ext uri="{0D108BD9-81ED-4DB2-BD59-A6C34878D82A}">
                    <a16:rowId xmlns:a16="http://schemas.microsoft.com/office/drawing/2014/main" val="3667201410"/>
                  </a:ext>
                </a:extLst>
              </a:tr>
              <a:tr h="370840">
                <a:tc>
                  <a:txBody>
                    <a:bodyPr/>
                    <a:lstStyle/>
                    <a:p>
                      <a:pPr algn="ctr"/>
                      <a:r>
                        <a:rPr lang="ar-KW" dirty="0">
                          <a:cs typeface="mohammad bold art 1" pitchFamily="2" charset="-78"/>
                        </a:rPr>
                        <a:t>21-23</a:t>
                      </a:r>
                      <a:endParaRPr lang="en-US" dirty="0">
                        <a:cs typeface="mohammad bold art 1" pitchFamily="2" charset="-78"/>
                      </a:endParaRPr>
                    </a:p>
                  </a:txBody>
                  <a:tcPr/>
                </a:tc>
                <a:tc>
                  <a:txBody>
                    <a:bodyPr/>
                    <a:lstStyle/>
                    <a:p>
                      <a:pPr algn="r"/>
                      <a:r>
                        <a:rPr lang="ar-KW" sz="1800" kern="1200" dirty="0">
                          <a:solidFill>
                            <a:schemeClr val="tx1"/>
                          </a:solidFill>
                          <a:latin typeface="+mn-lt"/>
                          <a:ea typeface="+mn-ea"/>
                          <a:cs typeface="mohammad bold art 1" pitchFamily="2" charset="-78"/>
                        </a:rPr>
                        <a:t>الالتزامات المستمرة</a:t>
                      </a:r>
                      <a:endParaRPr lang="en-US" sz="1800" kern="1200" dirty="0">
                        <a:solidFill>
                          <a:schemeClr val="tx1"/>
                        </a:solidFill>
                        <a:latin typeface="+mn-lt"/>
                        <a:ea typeface="+mn-ea"/>
                        <a:cs typeface="mohammad bold art 1" pitchFamily="2" charset="-78"/>
                      </a:endParaRPr>
                    </a:p>
                  </a:txBody>
                  <a:tcPr/>
                </a:tc>
                <a:extLst>
                  <a:ext uri="{0D108BD9-81ED-4DB2-BD59-A6C34878D82A}">
                    <a16:rowId xmlns:a16="http://schemas.microsoft.com/office/drawing/2014/main" val="1312289439"/>
                  </a:ext>
                </a:extLst>
              </a:tr>
              <a:tr h="370840">
                <a:tc>
                  <a:txBody>
                    <a:bodyPr/>
                    <a:lstStyle/>
                    <a:p>
                      <a:pPr algn="ctr"/>
                      <a:r>
                        <a:rPr lang="ar-KW" dirty="0">
                          <a:cs typeface="mohammad bold art 1" pitchFamily="2" charset="-78"/>
                        </a:rPr>
                        <a:t>25</a:t>
                      </a:r>
                      <a:endParaRPr lang="en-US" dirty="0">
                        <a:cs typeface="mohammad bold art 1" pitchFamily="2" charset="-78"/>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ar-KW" sz="1800" kern="1200" dirty="0">
                          <a:solidFill>
                            <a:schemeClr val="tx1"/>
                          </a:solidFill>
                          <a:latin typeface="+mn-lt"/>
                          <a:ea typeface="+mn-ea"/>
                          <a:cs typeface="mohammad bold art 1" pitchFamily="2" charset="-78"/>
                        </a:rPr>
                        <a:t>إجراءات مراقبة وتغطية هامش الصيانة</a:t>
                      </a:r>
                    </a:p>
                  </a:txBody>
                  <a:tcPr/>
                </a:tc>
                <a:extLst>
                  <a:ext uri="{0D108BD9-81ED-4DB2-BD59-A6C34878D82A}">
                    <a16:rowId xmlns:a16="http://schemas.microsoft.com/office/drawing/2014/main" val="2231214118"/>
                  </a:ext>
                </a:extLst>
              </a:tr>
              <a:tr h="370840">
                <a:tc>
                  <a:txBody>
                    <a:bodyPr/>
                    <a:lstStyle/>
                    <a:p>
                      <a:pPr algn="ctr"/>
                      <a:r>
                        <a:rPr lang="ar-KW" dirty="0">
                          <a:cs typeface="mohammad bold art 1" pitchFamily="2" charset="-78"/>
                        </a:rPr>
                        <a:t>26</a:t>
                      </a:r>
                      <a:endParaRPr lang="en-US" dirty="0">
                        <a:cs typeface="mohammad bold art 1" pitchFamily="2" charset="-78"/>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ar-KW" sz="1800" kern="1200" dirty="0">
                          <a:solidFill>
                            <a:schemeClr val="tx1"/>
                          </a:solidFill>
                          <a:latin typeface="+mn-lt"/>
                          <a:ea typeface="+mn-ea"/>
                          <a:cs typeface="mohammad bold art 1" pitchFamily="2" charset="-78"/>
                        </a:rPr>
                        <a:t>تعديل قواعد الشركة الكويتية للمقاصة </a:t>
                      </a:r>
                    </a:p>
                  </a:txBody>
                  <a:tcPr/>
                </a:tc>
                <a:extLst>
                  <a:ext uri="{0D108BD9-81ED-4DB2-BD59-A6C34878D82A}">
                    <a16:rowId xmlns:a16="http://schemas.microsoft.com/office/drawing/2014/main" val="925653497"/>
                  </a:ext>
                </a:extLst>
              </a:tr>
              <a:tr h="370840">
                <a:tc>
                  <a:txBody>
                    <a:bodyPr/>
                    <a:lstStyle/>
                    <a:p>
                      <a:pPr algn="ctr"/>
                      <a:r>
                        <a:rPr lang="ar-KW" dirty="0">
                          <a:cs typeface="mohammad bold art 1" pitchFamily="2" charset="-78"/>
                        </a:rPr>
                        <a:t>27</a:t>
                      </a:r>
                      <a:endParaRPr lang="en-US" dirty="0">
                        <a:cs typeface="mohammad bold art 1" pitchFamily="2" charset="-78"/>
                      </a:endParaRPr>
                    </a:p>
                  </a:txBody>
                  <a:tcPr/>
                </a:tc>
                <a:tc>
                  <a:txBody>
                    <a:bodyPr/>
                    <a:lstStyle/>
                    <a:p>
                      <a:pPr algn="r"/>
                      <a:r>
                        <a:rPr lang="ar-KW" sz="1800" kern="1200" dirty="0">
                          <a:solidFill>
                            <a:schemeClr val="tx1"/>
                          </a:solidFill>
                          <a:latin typeface="+mn-lt"/>
                          <a:ea typeface="+mn-ea"/>
                          <a:cs typeface="mohammad bold art 1" pitchFamily="2" charset="-78"/>
                        </a:rPr>
                        <a:t>الأسئلة</a:t>
                      </a:r>
                      <a:endParaRPr lang="en-US" sz="1800" kern="1200" dirty="0">
                        <a:solidFill>
                          <a:schemeClr val="tx1"/>
                        </a:solidFill>
                        <a:latin typeface="+mn-lt"/>
                        <a:ea typeface="+mn-ea"/>
                        <a:cs typeface="mohammad bold art 1" pitchFamily="2" charset="-78"/>
                      </a:endParaRPr>
                    </a:p>
                  </a:txBody>
                  <a:tcPr/>
                </a:tc>
                <a:extLst>
                  <a:ext uri="{0D108BD9-81ED-4DB2-BD59-A6C34878D82A}">
                    <a16:rowId xmlns:a16="http://schemas.microsoft.com/office/drawing/2014/main" val="3198781614"/>
                  </a:ext>
                </a:extLst>
              </a:tr>
            </a:tbl>
          </a:graphicData>
        </a:graphic>
      </p:graphicFrame>
    </p:spTree>
    <p:extLst>
      <p:ext uri="{BB962C8B-B14F-4D97-AF65-F5344CB8AC3E}">
        <p14:creationId xmlns:p14="http://schemas.microsoft.com/office/powerpoint/2010/main" val="4520615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5"/>
          <p:cNvSpPr>
            <a:spLocks noGrp="1"/>
          </p:cNvSpPr>
          <p:nvPr>
            <p:ph type="subTitle" idx="1"/>
          </p:nvPr>
        </p:nvSpPr>
        <p:spPr>
          <a:xfrm>
            <a:off x="1524000" y="3083690"/>
            <a:ext cx="9144000" cy="944331"/>
          </a:xfrm>
        </p:spPr>
        <p:txBody>
          <a:bodyPr>
            <a:normAutofit/>
          </a:bodyPr>
          <a:lstStyle/>
          <a:p>
            <a:pPr lvl="0" rtl="1" fontAlgn="base">
              <a:spcBef>
                <a:spcPct val="0"/>
              </a:spcBef>
              <a:spcAft>
                <a:spcPts val="600"/>
              </a:spcAft>
            </a:pPr>
            <a:r>
              <a:rPr lang="ar-KW" sz="3200" b="1" dirty="0">
                <a:solidFill>
                  <a:srgbClr val="5B9BD5">
                    <a:lumMod val="50000"/>
                  </a:srgbClr>
                </a:solidFill>
                <a:latin typeface="Calibri" pitchFamily="34" charset="0"/>
                <a:ea typeface="+mj-ea"/>
                <a:cs typeface="mohammad bold art 1" pitchFamily="2" charset="-78"/>
              </a:rPr>
              <a:t>الالتزامات المستمرة </a:t>
            </a:r>
            <a:endParaRPr lang="ar-KW" sz="4000" dirty="0"/>
          </a:p>
        </p:txBody>
      </p:sp>
      <p:cxnSp>
        <p:nvCxnSpPr>
          <p:cNvPr id="13" name="Straight Connector 12"/>
          <p:cNvCxnSpPr/>
          <p:nvPr/>
        </p:nvCxnSpPr>
        <p:spPr>
          <a:xfrm>
            <a:off x="3128196" y="3893860"/>
            <a:ext cx="6100883" cy="29277"/>
          </a:xfrm>
          <a:prstGeom prst="line">
            <a:avLst/>
          </a:prstGeom>
          <a:ln w="28575">
            <a:solidFill>
              <a:schemeClr val="bg1">
                <a:lumMod val="65000"/>
              </a:schemeClr>
            </a:solidFill>
          </a:ln>
        </p:spPr>
        <p:style>
          <a:lnRef idx="1">
            <a:schemeClr val="accent3"/>
          </a:lnRef>
          <a:fillRef idx="0">
            <a:schemeClr val="accent3"/>
          </a:fillRef>
          <a:effectRef idx="0">
            <a:schemeClr val="accent3"/>
          </a:effectRef>
          <a:fontRef idx="minor">
            <a:schemeClr val="tx1"/>
          </a:fontRef>
        </p:style>
      </p:cxnSp>
      <p:cxnSp>
        <p:nvCxnSpPr>
          <p:cNvPr id="9" name="Straight Connector 8"/>
          <p:cNvCxnSpPr/>
          <p:nvPr/>
        </p:nvCxnSpPr>
        <p:spPr>
          <a:xfrm>
            <a:off x="-10666" y="782148"/>
            <a:ext cx="12202666" cy="1623"/>
          </a:xfrm>
          <a:prstGeom prst="line">
            <a:avLst/>
          </a:prstGeom>
          <a:ln/>
        </p:spPr>
        <p:style>
          <a:lnRef idx="1">
            <a:schemeClr val="accent3"/>
          </a:lnRef>
          <a:fillRef idx="0">
            <a:schemeClr val="accent3"/>
          </a:fillRef>
          <a:effectRef idx="0">
            <a:schemeClr val="accent3"/>
          </a:effectRef>
          <a:fontRef idx="minor">
            <a:schemeClr val="tx1"/>
          </a:fontRef>
        </p:style>
      </p:cxnSp>
    </p:spTree>
    <p:extLst>
      <p:ext uri="{BB962C8B-B14F-4D97-AF65-F5344CB8AC3E}">
        <p14:creationId xmlns:p14="http://schemas.microsoft.com/office/powerpoint/2010/main" val="24091589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Click="0">
        <p15:prstTrans prst="drape"/>
      </p:transition>
    </mc:Choice>
    <mc:Fallback xmlns="">
      <p:transition spd="slow" advClick="0">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Connector 18"/>
          <p:cNvCxnSpPr/>
          <p:nvPr/>
        </p:nvCxnSpPr>
        <p:spPr>
          <a:xfrm>
            <a:off x="-10666" y="782148"/>
            <a:ext cx="12202666" cy="1623"/>
          </a:xfrm>
          <a:prstGeom prst="line">
            <a:avLst/>
          </a:prstGeom>
          <a:ln/>
        </p:spPr>
        <p:style>
          <a:lnRef idx="1">
            <a:schemeClr val="accent3"/>
          </a:lnRef>
          <a:fillRef idx="0">
            <a:schemeClr val="accent3"/>
          </a:fillRef>
          <a:effectRef idx="0">
            <a:schemeClr val="accent3"/>
          </a:effectRef>
          <a:fontRef idx="minor">
            <a:schemeClr val="tx1"/>
          </a:fontRef>
        </p:style>
      </p:cxnSp>
      <p:sp>
        <p:nvSpPr>
          <p:cNvPr id="2" name="Rectangle 1"/>
          <p:cNvSpPr/>
          <p:nvPr/>
        </p:nvSpPr>
        <p:spPr>
          <a:xfrm>
            <a:off x="1417301" y="218950"/>
            <a:ext cx="8558753" cy="584775"/>
          </a:xfrm>
          <a:prstGeom prst="rect">
            <a:avLst/>
          </a:prstGeom>
        </p:spPr>
        <p:txBody>
          <a:bodyPr wrap="none">
            <a:spAutoFit/>
          </a:bodyPr>
          <a:lstStyle/>
          <a:p>
            <a:pPr lvl="0" algn="ctr" rtl="1" fontAlgn="base">
              <a:spcBef>
                <a:spcPct val="0"/>
              </a:spcBef>
              <a:spcAft>
                <a:spcPts val="600"/>
              </a:spcAft>
            </a:pPr>
            <a:r>
              <a:rPr lang="ar-KW" sz="3200" b="1" dirty="0">
                <a:solidFill>
                  <a:srgbClr val="5B9BD5">
                    <a:lumMod val="50000"/>
                  </a:srgbClr>
                </a:solidFill>
                <a:latin typeface="Calibri" pitchFamily="34" charset="0"/>
                <a:ea typeface="+mj-ea"/>
                <a:cs typeface="mohammad bold art 1" pitchFamily="2" charset="-78"/>
              </a:rPr>
              <a:t>الالتزامات المستمرة  على مقدم خدمة التداول بالهامش</a:t>
            </a:r>
            <a:endParaRPr lang="ar-KW" sz="3200" b="1" dirty="0">
              <a:solidFill>
                <a:schemeClr val="accent1">
                  <a:lumMod val="50000"/>
                </a:schemeClr>
              </a:solidFill>
              <a:latin typeface="Calibri" pitchFamily="34" charset="0"/>
              <a:cs typeface="mohammad bold art 1" pitchFamily="2" charset="-78"/>
            </a:endParaRPr>
          </a:p>
        </p:txBody>
      </p:sp>
      <p:sp>
        <p:nvSpPr>
          <p:cNvPr id="3" name="Rectangle 2">
            <a:extLst>
              <a:ext uri="{FF2B5EF4-FFF2-40B4-BE49-F238E27FC236}">
                <a16:creationId xmlns:a16="http://schemas.microsoft.com/office/drawing/2014/main" id="{0FA3981D-E8B9-45C3-B8E7-636340CC680E}"/>
              </a:ext>
            </a:extLst>
          </p:cNvPr>
          <p:cNvSpPr/>
          <p:nvPr/>
        </p:nvSpPr>
        <p:spPr>
          <a:xfrm>
            <a:off x="801279" y="1169715"/>
            <a:ext cx="10416618" cy="400110"/>
          </a:xfrm>
          <a:prstGeom prst="rect">
            <a:avLst/>
          </a:prstGeom>
        </p:spPr>
        <p:txBody>
          <a:bodyPr wrap="square">
            <a:spAutoFit/>
          </a:bodyPr>
          <a:lstStyle/>
          <a:p>
            <a:pPr algn="r" rtl="1"/>
            <a:r>
              <a:rPr lang="ar-KW" sz="2000" dirty="0">
                <a:solidFill>
                  <a:srgbClr val="5B9BD5">
                    <a:lumMod val="50000"/>
                  </a:srgbClr>
                </a:solidFill>
                <a:cs typeface="mohammad bold art 1" pitchFamily="2" charset="-78"/>
              </a:rPr>
              <a:t>يلتزم مقدم خدمة التداول بالهامش وبصورة مستمرة بالآتي:</a:t>
            </a:r>
            <a:endParaRPr lang="ar-KW" sz="2000" u="sng" dirty="0">
              <a:solidFill>
                <a:srgbClr val="5B9BD5">
                  <a:lumMod val="50000"/>
                </a:srgbClr>
              </a:solidFill>
              <a:cs typeface="mohammad bold art 1" pitchFamily="2" charset="-78"/>
            </a:endParaRPr>
          </a:p>
        </p:txBody>
      </p:sp>
      <p:graphicFrame>
        <p:nvGraphicFramePr>
          <p:cNvPr id="5" name="Table 4">
            <a:extLst>
              <a:ext uri="{FF2B5EF4-FFF2-40B4-BE49-F238E27FC236}">
                <a16:creationId xmlns:a16="http://schemas.microsoft.com/office/drawing/2014/main" id="{93301C21-0C93-4660-9D34-3E7583F215C5}"/>
              </a:ext>
            </a:extLst>
          </p:cNvPr>
          <p:cNvGraphicFramePr>
            <a:graphicFrameLocks noGrp="1"/>
          </p:cNvGraphicFramePr>
          <p:nvPr>
            <p:extLst>
              <p:ext uri="{D42A27DB-BD31-4B8C-83A1-F6EECF244321}">
                <p14:modId xmlns:p14="http://schemas.microsoft.com/office/powerpoint/2010/main" val="1635829826"/>
              </p:ext>
            </p:extLst>
          </p:nvPr>
        </p:nvGraphicFramePr>
        <p:xfrm>
          <a:off x="838200" y="1731378"/>
          <a:ext cx="10515600" cy="4747260"/>
        </p:xfrm>
        <a:graphic>
          <a:graphicData uri="http://schemas.openxmlformats.org/drawingml/2006/table">
            <a:tbl>
              <a:tblPr/>
              <a:tblGrid>
                <a:gridCol w="10515600">
                  <a:extLst>
                    <a:ext uri="{9D8B030D-6E8A-4147-A177-3AD203B41FA5}">
                      <a16:colId xmlns:a16="http://schemas.microsoft.com/office/drawing/2014/main" val="4179100691"/>
                    </a:ext>
                  </a:extLst>
                </a:gridCol>
              </a:tblGrid>
              <a:tr h="3877611">
                <a:tc>
                  <a:txBody>
                    <a:bodyPr/>
                    <a:lstStyle/>
                    <a:p>
                      <a:pPr marL="457200" marR="0" lvl="0" indent="-457200" algn="r" defTabSz="914400" rtl="1" eaLnBrk="1" latinLnBrk="0" hangingPunct="1">
                        <a:lnSpc>
                          <a:spcPct val="90000"/>
                        </a:lnSpc>
                        <a:spcBef>
                          <a:spcPts val="1000"/>
                        </a:spcBef>
                        <a:spcAft>
                          <a:spcPts val="600"/>
                        </a:spcAft>
                        <a:buFont typeface="+mj-lt"/>
                        <a:buAutoNum type="arabicPeriod"/>
                      </a:pPr>
                      <a:r>
                        <a:rPr lang="ar-KW" sz="2000" kern="1200" dirty="0">
                          <a:solidFill>
                            <a:srgbClr val="5B9BD5">
                              <a:lumMod val="50000"/>
                            </a:srgbClr>
                          </a:solidFill>
                          <a:latin typeface="+mn-lt"/>
                          <a:ea typeface="+mn-ea"/>
                          <a:cs typeface="mohammad bold art 1" pitchFamily="2" charset="-78"/>
                        </a:rPr>
                        <a:t>الالتزام بتعليمات كفاية رأس المال الواردة في الكتاب السابع عشر من اللائحة التنفيذية.</a:t>
                      </a:r>
                      <a:endParaRPr lang="en-US" sz="2000" kern="1200" dirty="0">
                        <a:solidFill>
                          <a:srgbClr val="5B9BD5">
                            <a:lumMod val="50000"/>
                          </a:srgbClr>
                        </a:solidFill>
                        <a:latin typeface="+mn-lt"/>
                        <a:ea typeface="+mn-ea"/>
                        <a:cs typeface="mohammad bold art 1" pitchFamily="2" charset="-78"/>
                      </a:endParaRPr>
                    </a:p>
                    <a:p>
                      <a:pPr marL="457200" marR="0" lvl="0" indent="-457200" algn="r" defTabSz="914400" rtl="1" eaLnBrk="1" latinLnBrk="0" hangingPunct="1">
                        <a:lnSpc>
                          <a:spcPct val="90000"/>
                        </a:lnSpc>
                        <a:spcBef>
                          <a:spcPts val="1000"/>
                        </a:spcBef>
                        <a:spcAft>
                          <a:spcPts val="600"/>
                        </a:spcAft>
                        <a:buFont typeface="+mj-lt"/>
                        <a:buAutoNum type="arabicPeriod"/>
                      </a:pPr>
                      <a:r>
                        <a:rPr lang="ar-KW" sz="2000" kern="1200" dirty="0">
                          <a:solidFill>
                            <a:srgbClr val="5B9BD5">
                              <a:lumMod val="50000"/>
                            </a:srgbClr>
                          </a:solidFill>
                          <a:latin typeface="+mn-lt"/>
                          <a:ea typeface="+mn-ea"/>
                          <a:cs typeface="mohammad bold art 1" pitchFamily="2" charset="-78"/>
                        </a:rPr>
                        <a:t>ألا تتجاوز المبالغ المالية المستخدمة لتمويل التداول بالهامش لورقة مالية واحدة لكل العملاء نسبة 25% من إجمالي المبالغ المالية المخصصة لخدمة التداول بالهامش.</a:t>
                      </a:r>
                      <a:endParaRPr lang="en-US" sz="2000" kern="1200" dirty="0">
                        <a:solidFill>
                          <a:srgbClr val="5B9BD5">
                            <a:lumMod val="50000"/>
                          </a:srgbClr>
                        </a:solidFill>
                        <a:latin typeface="+mn-lt"/>
                        <a:ea typeface="+mn-ea"/>
                        <a:cs typeface="mohammad bold art 1" pitchFamily="2" charset="-78"/>
                      </a:endParaRPr>
                    </a:p>
                    <a:p>
                      <a:pPr marL="457200" marR="0" lvl="0" indent="-457200" algn="r" defTabSz="914400" rtl="1" eaLnBrk="1" latinLnBrk="0" hangingPunct="1">
                        <a:lnSpc>
                          <a:spcPct val="90000"/>
                        </a:lnSpc>
                        <a:spcBef>
                          <a:spcPts val="1000"/>
                        </a:spcBef>
                        <a:spcAft>
                          <a:spcPts val="600"/>
                        </a:spcAft>
                        <a:buFont typeface="+mj-lt"/>
                        <a:buAutoNum type="arabicPeriod"/>
                      </a:pPr>
                      <a:r>
                        <a:rPr lang="ar-KW" sz="2000" kern="1200" dirty="0">
                          <a:solidFill>
                            <a:srgbClr val="5B9BD5">
                              <a:lumMod val="50000"/>
                            </a:srgbClr>
                          </a:solidFill>
                          <a:latin typeface="+mn-lt"/>
                          <a:ea typeface="+mn-ea"/>
                          <a:cs typeface="mohammad bold art 1" pitchFamily="2" charset="-78"/>
                        </a:rPr>
                        <a:t>ألا تتجاوز مبالغ التمويل بالهامش الممنوحة للعميل الواحد نسبة 10% من إجمالي الأموال المخصصة للتداول بالهامش من قبل مقدم خدمة تداول الهامش.</a:t>
                      </a:r>
                      <a:endParaRPr lang="en-US" sz="2000" kern="1200" dirty="0">
                        <a:solidFill>
                          <a:srgbClr val="5B9BD5">
                            <a:lumMod val="50000"/>
                          </a:srgbClr>
                        </a:solidFill>
                        <a:latin typeface="+mn-lt"/>
                        <a:ea typeface="+mn-ea"/>
                        <a:cs typeface="mohammad bold art 1" pitchFamily="2" charset="-78"/>
                      </a:endParaRPr>
                    </a:p>
                    <a:p>
                      <a:pPr marL="457200" marR="0" lvl="0" indent="-457200" algn="r" defTabSz="914400" rtl="1" eaLnBrk="1" latinLnBrk="0" hangingPunct="1">
                        <a:lnSpc>
                          <a:spcPct val="90000"/>
                        </a:lnSpc>
                        <a:spcBef>
                          <a:spcPts val="1000"/>
                        </a:spcBef>
                        <a:spcAft>
                          <a:spcPts val="600"/>
                        </a:spcAft>
                        <a:buFont typeface="+mj-lt"/>
                        <a:buAutoNum type="arabicPeriod"/>
                      </a:pPr>
                      <a:r>
                        <a:rPr lang="ar-KW" sz="2000" kern="1200" dirty="0">
                          <a:solidFill>
                            <a:srgbClr val="5B9BD5">
                              <a:lumMod val="50000"/>
                            </a:srgbClr>
                          </a:solidFill>
                          <a:latin typeface="+mn-lt"/>
                          <a:ea typeface="+mn-ea"/>
                          <a:cs typeface="mohammad bold art 1" pitchFamily="2" charset="-78"/>
                        </a:rPr>
                        <a:t>ألا يقل الهامش الأولي عن نسبة 50% من القيمة السوقية للأوراق المالية المراد تمويلها بالهامش</a:t>
                      </a:r>
                      <a:r>
                        <a:rPr lang="en-US" sz="2000" kern="1200" dirty="0">
                          <a:solidFill>
                            <a:srgbClr val="5B9BD5">
                              <a:lumMod val="50000"/>
                            </a:srgbClr>
                          </a:solidFill>
                          <a:latin typeface="+mn-lt"/>
                          <a:ea typeface="+mn-ea"/>
                          <a:cs typeface="mohammad bold art 1" pitchFamily="2" charset="-78"/>
                        </a:rPr>
                        <a:t>.</a:t>
                      </a:r>
                      <a:r>
                        <a:rPr lang="ar-KW" sz="2000" kern="1200" dirty="0">
                          <a:solidFill>
                            <a:srgbClr val="5B9BD5">
                              <a:lumMod val="50000"/>
                            </a:srgbClr>
                          </a:solidFill>
                          <a:latin typeface="+mn-lt"/>
                          <a:ea typeface="+mn-ea"/>
                          <a:cs typeface="mohammad bold art 1" pitchFamily="2" charset="-78"/>
                        </a:rPr>
                        <a:t> </a:t>
                      </a:r>
                      <a:endParaRPr lang="en-US" sz="2000" kern="1200" dirty="0">
                        <a:solidFill>
                          <a:srgbClr val="FF0000"/>
                        </a:solidFill>
                        <a:latin typeface="+mn-lt"/>
                        <a:ea typeface="+mn-ea"/>
                        <a:cs typeface="mohammad bold art 1" pitchFamily="2" charset="-78"/>
                      </a:endParaRPr>
                    </a:p>
                    <a:p>
                      <a:pPr marL="457200" marR="0" lvl="0" indent="-457200" algn="r" defTabSz="914400" rtl="1" eaLnBrk="1" latinLnBrk="0" hangingPunct="1">
                        <a:lnSpc>
                          <a:spcPct val="90000"/>
                        </a:lnSpc>
                        <a:spcBef>
                          <a:spcPts val="1000"/>
                        </a:spcBef>
                        <a:spcAft>
                          <a:spcPts val="600"/>
                        </a:spcAft>
                        <a:buFont typeface="+mj-lt"/>
                        <a:buAutoNum type="arabicPeriod"/>
                      </a:pPr>
                      <a:r>
                        <a:rPr lang="ar-KW" sz="2000" kern="1200" dirty="0">
                          <a:solidFill>
                            <a:srgbClr val="5B9BD5">
                              <a:lumMod val="50000"/>
                            </a:srgbClr>
                          </a:solidFill>
                          <a:latin typeface="+mn-lt"/>
                          <a:ea typeface="+mn-ea"/>
                          <a:cs typeface="mohammad bold art 1" pitchFamily="2" charset="-78"/>
                        </a:rPr>
                        <a:t>ألا يقل هامش الصيانة عن نسبة 25% من القيمة السوقية للأوراق المالية في حساب التداول بالهامش في أي وقت بعد تاريخ التعامل</a:t>
                      </a:r>
                      <a:r>
                        <a:rPr lang="en-US" sz="2000" kern="1200" dirty="0">
                          <a:solidFill>
                            <a:srgbClr val="5B9BD5">
                              <a:lumMod val="50000"/>
                            </a:srgbClr>
                          </a:solidFill>
                          <a:latin typeface="+mn-lt"/>
                          <a:ea typeface="+mn-ea"/>
                          <a:cs typeface="mohammad bold art 1" pitchFamily="2" charset="-78"/>
                        </a:rPr>
                        <a:t>.</a:t>
                      </a:r>
                      <a:r>
                        <a:rPr lang="ar-KW" sz="2000" kern="1200" dirty="0">
                          <a:solidFill>
                            <a:srgbClr val="5B9BD5">
                              <a:lumMod val="50000"/>
                            </a:srgbClr>
                          </a:solidFill>
                          <a:latin typeface="+mn-lt"/>
                          <a:ea typeface="+mn-ea"/>
                          <a:cs typeface="mohammad bold art 1" pitchFamily="2" charset="-78"/>
                        </a:rPr>
                        <a:t> </a:t>
                      </a:r>
                      <a:endParaRPr lang="en-US" sz="2000" kern="1200" dirty="0">
                        <a:solidFill>
                          <a:srgbClr val="FF0000"/>
                        </a:solidFill>
                        <a:latin typeface="+mn-lt"/>
                        <a:ea typeface="+mn-ea"/>
                        <a:cs typeface="mohammad bold art 1" pitchFamily="2" charset="-78"/>
                      </a:endParaRPr>
                    </a:p>
                    <a:p>
                      <a:pPr marL="457200" marR="0" lvl="0" indent="-457200" algn="r" defTabSz="914400" rtl="1" eaLnBrk="1" latinLnBrk="0" hangingPunct="1">
                        <a:lnSpc>
                          <a:spcPct val="90000"/>
                        </a:lnSpc>
                        <a:spcBef>
                          <a:spcPts val="1000"/>
                        </a:spcBef>
                        <a:spcAft>
                          <a:spcPts val="600"/>
                        </a:spcAft>
                        <a:buFont typeface="+mj-lt"/>
                        <a:buAutoNum type="arabicPeriod"/>
                      </a:pPr>
                      <a:r>
                        <a:rPr lang="ar-KW" sz="2000" kern="1200" dirty="0">
                          <a:solidFill>
                            <a:srgbClr val="5B9BD5">
                              <a:lumMod val="50000"/>
                            </a:srgbClr>
                          </a:solidFill>
                          <a:latin typeface="+mn-lt"/>
                          <a:ea typeface="+mn-ea"/>
                          <a:cs typeface="mohammad bold art 1" pitchFamily="2" charset="-78"/>
                        </a:rPr>
                        <a:t>المساواة بين جميع العملاء عند تحديد الهامش الأولي وهامش الصيانة.</a:t>
                      </a:r>
                      <a:endParaRPr lang="en-US" sz="2000" kern="1200" dirty="0">
                        <a:solidFill>
                          <a:srgbClr val="5B9BD5">
                            <a:lumMod val="50000"/>
                          </a:srgbClr>
                        </a:solidFill>
                        <a:latin typeface="+mn-lt"/>
                        <a:ea typeface="+mn-ea"/>
                        <a:cs typeface="mohammad bold art 1" pitchFamily="2" charset="-78"/>
                      </a:endParaRPr>
                    </a:p>
                    <a:p>
                      <a:pPr marL="457200" marR="0" lvl="0" indent="-457200" algn="r" defTabSz="914400" rtl="1" eaLnBrk="1" latinLnBrk="0" hangingPunct="1">
                        <a:lnSpc>
                          <a:spcPct val="90000"/>
                        </a:lnSpc>
                        <a:spcBef>
                          <a:spcPts val="1000"/>
                        </a:spcBef>
                        <a:spcAft>
                          <a:spcPts val="800"/>
                        </a:spcAft>
                        <a:buFont typeface="+mj-lt"/>
                        <a:buAutoNum type="arabicPeriod"/>
                      </a:pPr>
                      <a:r>
                        <a:rPr lang="ar-KW" sz="2000" kern="1200" dirty="0">
                          <a:solidFill>
                            <a:srgbClr val="5B9BD5">
                              <a:lumMod val="50000"/>
                            </a:srgbClr>
                          </a:solidFill>
                          <a:latin typeface="+mn-lt"/>
                          <a:ea typeface="+mn-ea"/>
                          <a:cs typeface="mohammad bold art 1" pitchFamily="2" charset="-78"/>
                        </a:rPr>
                        <a:t>تقديم تقارير أسبوعية إلى هيئة أسواق المال فيما يخص النسب المحددة في البنود رقم (2) و (3) و (4) و (5).</a:t>
                      </a:r>
                      <a:endParaRPr lang="en-US" sz="2000" kern="1200" dirty="0">
                        <a:solidFill>
                          <a:srgbClr val="5B9BD5">
                            <a:lumMod val="50000"/>
                          </a:srgbClr>
                        </a:solidFill>
                        <a:latin typeface="+mn-lt"/>
                        <a:ea typeface="+mn-ea"/>
                        <a:cs typeface="mohammad bold art 1" pitchFamily="2" charset="-78"/>
                      </a:endParaRPr>
                    </a:p>
                    <a:p>
                      <a:pPr marL="457200" marR="0" lvl="0" indent="-457200" algn="r" defTabSz="914400" rtl="1" eaLnBrk="1" latinLnBrk="0" hangingPunct="1">
                        <a:lnSpc>
                          <a:spcPct val="90000"/>
                        </a:lnSpc>
                        <a:spcBef>
                          <a:spcPts val="1000"/>
                        </a:spcBef>
                        <a:spcAft>
                          <a:spcPts val="800"/>
                        </a:spcAft>
                        <a:buFont typeface="+mj-lt"/>
                        <a:buAutoNum type="arabicPeriod"/>
                      </a:pPr>
                      <a:r>
                        <a:rPr lang="ar-KW" sz="2000" kern="1200" dirty="0">
                          <a:solidFill>
                            <a:srgbClr val="5B9BD5">
                              <a:lumMod val="50000"/>
                            </a:srgbClr>
                          </a:solidFill>
                          <a:latin typeface="+mn-lt"/>
                          <a:ea typeface="+mn-ea"/>
                          <a:cs typeface="mohammad bold art 1" pitchFamily="2" charset="-78"/>
                        </a:rPr>
                        <a:t>تقديم تقارير حجم الائتمان الممنوح للعملاء إلى البنك المركزي بشكل أسبوعي.</a:t>
                      </a:r>
                      <a:endParaRPr lang="en-US" sz="2000" kern="1200" dirty="0">
                        <a:solidFill>
                          <a:srgbClr val="5B9BD5">
                            <a:lumMod val="50000"/>
                          </a:srgbClr>
                        </a:solidFill>
                        <a:latin typeface="+mn-lt"/>
                        <a:ea typeface="+mn-ea"/>
                        <a:cs typeface="mohammad bold art 1" pitchFamily="2" charset="-78"/>
                      </a:endParaRPr>
                    </a:p>
                  </a:txBody>
                  <a:tcPr marL="114300" marR="114300" marT="0" marB="0">
                    <a:lnL>
                      <a:noFill/>
                    </a:lnL>
                    <a:lnR>
                      <a:noFill/>
                    </a:lnR>
                    <a:lnT>
                      <a:noFill/>
                    </a:lnT>
                    <a:lnB>
                      <a:noFill/>
                    </a:lnB>
                  </a:tcPr>
                </a:tc>
                <a:extLst>
                  <a:ext uri="{0D108BD9-81ED-4DB2-BD59-A6C34878D82A}">
                    <a16:rowId xmlns:a16="http://schemas.microsoft.com/office/drawing/2014/main" val="1721937375"/>
                  </a:ext>
                </a:extLst>
              </a:tr>
            </a:tbl>
          </a:graphicData>
        </a:graphic>
      </p:graphicFrame>
    </p:spTree>
    <p:extLst>
      <p:ext uri="{BB962C8B-B14F-4D97-AF65-F5344CB8AC3E}">
        <p14:creationId xmlns:p14="http://schemas.microsoft.com/office/powerpoint/2010/main" val="1705332595"/>
      </p:ext>
    </p:extLst>
  </p:cSld>
  <p:clrMapOvr>
    <a:masterClrMapping/>
  </p:clrMapOvr>
  <p:transition spd="slow">
    <p:randomBar dir="ver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29E457-8B9C-47F1-BF78-2D4C93B105EF}"/>
              </a:ext>
            </a:extLst>
          </p:cNvPr>
          <p:cNvSpPr>
            <a:spLocks noGrp="1"/>
          </p:cNvSpPr>
          <p:nvPr>
            <p:ph type="title"/>
          </p:nvPr>
        </p:nvSpPr>
        <p:spPr>
          <a:xfrm>
            <a:off x="2035404" y="232003"/>
            <a:ext cx="10515600" cy="898067"/>
          </a:xfrm>
        </p:spPr>
        <p:txBody>
          <a:bodyPr/>
          <a:lstStyle/>
          <a:p>
            <a:r>
              <a:rPr lang="ar-KW" sz="3200" b="1" dirty="0">
                <a:solidFill>
                  <a:schemeClr val="accent1">
                    <a:lumMod val="50000"/>
                  </a:schemeClr>
                </a:solidFill>
                <a:latin typeface="Calibri" pitchFamily="34" charset="0"/>
                <a:ea typeface="+mn-ea"/>
                <a:cs typeface="mohammad bold art 1" pitchFamily="2" charset="-78"/>
              </a:rPr>
              <a:t>إدارة المخاطر وضمانات حساب التداول بالهامش</a:t>
            </a:r>
            <a:endParaRPr lang="en-US" sz="3200" b="1" dirty="0">
              <a:solidFill>
                <a:schemeClr val="accent1">
                  <a:lumMod val="50000"/>
                </a:schemeClr>
              </a:solidFill>
              <a:latin typeface="Calibri" pitchFamily="34" charset="0"/>
              <a:ea typeface="+mn-ea"/>
              <a:cs typeface="mohammad bold art 1" pitchFamily="2" charset="-78"/>
            </a:endParaRPr>
          </a:p>
        </p:txBody>
      </p:sp>
      <p:cxnSp>
        <p:nvCxnSpPr>
          <p:cNvPr id="4" name="Straight Connector 3">
            <a:extLst>
              <a:ext uri="{FF2B5EF4-FFF2-40B4-BE49-F238E27FC236}">
                <a16:creationId xmlns:a16="http://schemas.microsoft.com/office/drawing/2014/main" id="{FCD0984E-0A03-4FAD-AE12-1A1AD6042765}"/>
              </a:ext>
            </a:extLst>
          </p:cNvPr>
          <p:cNvCxnSpPr>
            <a:cxnSpLocks/>
          </p:cNvCxnSpPr>
          <p:nvPr/>
        </p:nvCxnSpPr>
        <p:spPr>
          <a:xfrm>
            <a:off x="0" y="929329"/>
            <a:ext cx="12192000" cy="0"/>
          </a:xfrm>
          <a:prstGeom prst="line">
            <a:avLst/>
          </a:prstGeom>
          <a:ln/>
        </p:spPr>
        <p:style>
          <a:lnRef idx="1">
            <a:schemeClr val="accent3"/>
          </a:lnRef>
          <a:fillRef idx="0">
            <a:schemeClr val="accent3"/>
          </a:fillRef>
          <a:effectRef idx="0">
            <a:schemeClr val="accent3"/>
          </a:effectRef>
          <a:fontRef idx="minor">
            <a:schemeClr val="tx1"/>
          </a:fontRef>
        </p:style>
      </p:cxnSp>
      <p:sp>
        <p:nvSpPr>
          <p:cNvPr id="9" name="Rectangle: Rounded Corners 8">
            <a:extLst>
              <a:ext uri="{FF2B5EF4-FFF2-40B4-BE49-F238E27FC236}">
                <a16:creationId xmlns:a16="http://schemas.microsoft.com/office/drawing/2014/main" id="{435AC6E2-8EAF-45A3-A5EA-78B8F6337717}"/>
              </a:ext>
            </a:extLst>
          </p:cNvPr>
          <p:cNvSpPr/>
          <p:nvPr/>
        </p:nvSpPr>
        <p:spPr>
          <a:xfrm>
            <a:off x="1925448" y="1244520"/>
            <a:ext cx="3045204" cy="5952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sz="1200" dirty="0">
                <a:solidFill>
                  <a:prstClr val="black"/>
                </a:solidFill>
                <a:latin typeface="Calibri" panose="020F0502020204030204"/>
                <a:cs typeface="mohammad bold art 1" pitchFamily="2" charset="-78"/>
              </a:rPr>
              <a:t>الضمانات </a:t>
            </a:r>
          </a:p>
        </p:txBody>
      </p:sp>
      <p:sp>
        <p:nvSpPr>
          <p:cNvPr id="11" name="Rectangle 10">
            <a:extLst>
              <a:ext uri="{FF2B5EF4-FFF2-40B4-BE49-F238E27FC236}">
                <a16:creationId xmlns:a16="http://schemas.microsoft.com/office/drawing/2014/main" id="{D489F555-E534-4C75-80C2-6B1ADC26A51F}"/>
              </a:ext>
            </a:extLst>
          </p:cNvPr>
          <p:cNvSpPr/>
          <p:nvPr/>
        </p:nvSpPr>
        <p:spPr>
          <a:xfrm>
            <a:off x="1635853" y="2035503"/>
            <a:ext cx="3624394" cy="390659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endParaRPr lang="ar-KW" sz="1100" dirty="0">
              <a:solidFill>
                <a:prstClr val="black"/>
              </a:solidFill>
              <a:cs typeface="mohammad bold art 1" pitchFamily="2" charset="-78"/>
            </a:endParaRPr>
          </a:p>
          <a:p>
            <a:pPr algn="just" rtl="1"/>
            <a:r>
              <a:rPr lang="ar-KW" sz="1100" dirty="0">
                <a:solidFill>
                  <a:prstClr val="black"/>
                </a:solidFill>
                <a:cs typeface="mohammad bold art 1" pitchFamily="2" charset="-78"/>
              </a:rPr>
              <a:t>ضمانات حساب التداول بالهامش : </a:t>
            </a:r>
          </a:p>
          <a:p>
            <a:pPr algn="just" rtl="1"/>
            <a:endParaRPr lang="ar-KW" sz="1100" dirty="0">
              <a:solidFill>
                <a:prstClr val="black"/>
              </a:solidFill>
              <a:cs typeface="mohammad bold art 1" pitchFamily="2" charset="-78"/>
            </a:endParaRPr>
          </a:p>
          <a:p>
            <a:pPr algn="just" rtl="1"/>
            <a:endParaRPr lang="ar-KW" sz="1100" dirty="0">
              <a:solidFill>
                <a:prstClr val="black"/>
              </a:solidFill>
              <a:cs typeface="mohammad bold art 1" pitchFamily="2" charset="-78"/>
            </a:endParaRPr>
          </a:p>
          <a:p>
            <a:pPr algn="just" rtl="1"/>
            <a:r>
              <a:rPr lang="ar-KW" sz="1100" dirty="0">
                <a:solidFill>
                  <a:prstClr val="black"/>
                </a:solidFill>
                <a:cs typeface="mohammad bold art 1" pitchFamily="2" charset="-78"/>
              </a:rPr>
              <a:t>1. يجوز قبول ضمانات في حساب التداول بالهامش، وتكون هذه الضمانات إما أوراق مالية أو أرصدة نقدية مودعة في حساب التداول بالهامش.</a:t>
            </a:r>
          </a:p>
          <a:p>
            <a:pPr algn="just" rtl="1"/>
            <a:endParaRPr lang="ar-KW" sz="1100" dirty="0">
              <a:solidFill>
                <a:prstClr val="black"/>
              </a:solidFill>
              <a:cs typeface="mohammad bold art 1" pitchFamily="2" charset="-78"/>
            </a:endParaRPr>
          </a:p>
          <a:p>
            <a:pPr algn="just" rtl="1"/>
            <a:r>
              <a:rPr lang="ar-KW" sz="1100" dirty="0">
                <a:solidFill>
                  <a:prstClr val="black"/>
                </a:solidFill>
                <a:cs typeface="mohammad bold art 1" pitchFamily="2" charset="-78"/>
              </a:rPr>
              <a:t>2. استثناءً من البند أعلاه، يجوز لمقدم خدمة التداول بالهامش قبول ضمانات إضافية في حساب التداول بالهامش وذلك في الحالتين التاليتين: </a:t>
            </a:r>
          </a:p>
          <a:p>
            <a:pPr algn="just" rtl="1"/>
            <a:endParaRPr lang="ar-KW" sz="1100" dirty="0">
              <a:solidFill>
                <a:prstClr val="black"/>
              </a:solidFill>
              <a:cs typeface="mohammad bold art 1" pitchFamily="2" charset="-78"/>
            </a:endParaRPr>
          </a:p>
          <a:p>
            <a:pPr lvl="1" algn="just" rtl="1"/>
            <a:r>
              <a:rPr lang="ar-KW" sz="1100" dirty="0">
                <a:solidFill>
                  <a:srgbClr val="495E78"/>
                </a:solidFill>
                <a:cs typeface="mohammad bold art 1" pitchFamily="2" charset="-78"/>
              </a:rPr>
              <a:t>أ. </a:t>
            </a:r>
            <a:r>
              <a:rPr lang="ar-KW" sz="1000" dirty="0">
                <a:solidFill>
                  <a:srgbClr val="495E78"/>
                </a:solidFill>
                <a:cs typeface="mohammad bold art 1" pitchFamily="2" charset="-78"/>
              </a:rPr>
              <a:t>الانخفاض المستمر في القيمة السوقية للورقة المالية في حساب التداول بالهامش. </a:t>
            </a:r>
          </a:p>
          <a:p>
            <a:pPr lvl="1" algn="just" rtl="1"/>
            <a:endParaRPr lang="ar-KW" sz="1000" dirty="0">
              <a:solidFill>
                <a:srgbClr val="495E78"/>
              </a:solidFill>
              <a:cs typeface="mohammad bold art 1" pitchFamily="2" charset="-78"/>
            </a:endParaRPr>
          </a:p>
          <a:p>
            <a:pPr lvl="1" algn="just" rtl="1"/>
            <a:r>
              <a:rPr lang="ar-KW" sz="1000" dirty="0">
                <a:solidFill>
                  <a:srgbClr val="495E78"/>
                </a:solidFill>
                <a:cs typeface="mohammad bold art 1" pitchFamily="2" charset="-78"/>
              </a:rPr>
              <a:t>ب. وقف تداول الورقة المالية بالهامش لأكثر من خمسة أيام عمل. </a:t>
            </a:r>
          </a:p>
          <a:p>
            <a:pPr lvl="1" algn="just" rtl="1"/>
            <a:endParaRPr lang="ar-KW" sz="1000" dirty="0">
              <a:solidFill>
                <a:prstClr val="black"/>
              </a:solidFill>
              <a:cs typeface="mohammad bold art 1" pitchFamily="2" charset="-78"/>
            </a:endParaRPr>
          </a:p>
          <a:p>
            <a:pPr algn="just" rtl="1"/>
            <a:r>
              <a:rPr lang="ar-KW" sz="1100" dirty="0">
                <a:solidFill>
                  <a:prstClr val="black"/>
                </a:solidFill>
                <a:cs typeface="mohammad bold art 1" pitchFamily="2" charset="-78"/>
              </a:rPr>
              <a:t>3. لا يجوز رهن الأوراق المالية الممولة بالهامش بخلاف الرهن المقرر لصالح مقدم خدمة التداول بالهامش، كما لا يجوز نقل هذه الأوراق المالية من حساب التداول بالهامش الى أي حساب اخر للعميل.</a:t>
            </a:r>
          </a:p>
          <a:p>
            <a:pPr algn="r" rtl="1"/>
            <a:r>
              <a:rPr lang="ar-KW" sz="1200" dirty="0">
                <a:solidFill>
                  <a:prstClr val="black"/>
                </a:solidFill>
                <a:latin typeface="Calibri" panose="020F0502020204030204"/>
                <a:cs typeface="mohammad bold art 1" pitchFamily="2" charset="-78"/>
              </a:rPr>
              <a:t> </a:t>
            </a:r>
          </a:p>
        </p:txBody>
      </p:sp>
      <p:sp>
        <p:nvSpPr>
          <p:cNvPr id="10" name="Rectangle 9">
            <a:extLst>
              <a:ext uri="{FF2B5EF4-FFF2-40B4-BE49-F238E27FC236}">
                <a16:creationId xmlns:a16="http://schemas.microsoft.com/office/drawing/2014/main" id="{97716AB0-3B4B-4F4A-99C2-D9D26CA3D321}"/>
              </a:ext>
            </a:extLst>
          </p:cNvPr>
          <p:cNvSpPr/>
          <p:nvPr/>
        </p:nvSpPr>
        <p:spPr>
          <a:xfrm>
            <a:off x="6637088" y="2035503"/>
            <a:ext cx="3823983" cy="390659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1200" dirty="0">
              <a:solidFill>
                <a:prstClr val="black"/>
              </a:solidFill>
              <a:cs typeface="mohammad bold art 1" pitchFamily="2" charset="-78"/>
            </a:endParaRPr>
          </a:p>
          <a:p>
            <a:pPr algn="ctr" rtl="1"/>
            <a:endParaRPr lang="en-US" sz="1200" dirty="0">
              <a:solidFill>
                <a:prstClr val="black"/>
              </a:solidFill>
              <a:cs typeface="mohammad bold art 1" pitchFamily="2" charset="-78"/>
            </a:endParaRPr>
          </a:p>
          <a:p>
            <a:pPr marL="171450" indent="-171450" algn="just" rtl="1">
              <a:buFont typeface="Arial" panose="020B0604020202020204" pitchFamily="34" charset="0"/>
              <a:buChar char="•"/>
            </a:pPr>
            <a:r>
              <a:rPr lang="ar-KW" sz="1100" dirty="0">
                <a:solidFill>
                  <a:prstClr val="black"/>
                </a:solidFill>
                <a:cs typeface="mohammad bold art 1" pitchFamily="2" charset="-78"/>
              </a:rPr>
              <a:t>على مقدم الخدمة التداول بالهامش تشكيل لجنة مخاطر تختص بإدارة المخاطر المتعلقة بتقديم خدمة التداول بالهامش.</a:t>
            </a:r>
            <a:endParaRPr lang="en-US" sz="1100" dirty="0">
              <a:solidFill>
                <a:prstClr val="black"/>
              </a:solidFill>
              <a:cs typeface="mohammad bold art 1" pitchFamily="2" charset="-78"/>
            </a:endParaRPr>
          </a:p>
          <a:p>
            <a:pPr algn="ctr" rtl="1"/>
            <a:endParaRPr lang="en-US" sz="1100" dirty="0">
              <a:solidFill>
                <a:prstClr val="black"/>
              </a:solidFill>
              <a:cs typeface="mohammad bold art 1" pitchFamily="2" charset="-78"/>
            </a:endParaRPr>
          </a:p>
          <a:p>
            <a:pPr algn="ctr" rtl="1"/>
            <a:endParaRPr lang="ar-KW" sz="1100" dirty="0">
              <a:solidFill>
                <a:prstClr val="black"/>
              </a:solidFill>
              <a:cs typeface="mohammad bold art 1" pitchFamily="2" charset="-78"/>
            </a:endParaRPr>
          </a:p>
          <a:p>
            <a:pPr marL="171450" indent="-171450" algn="ctr" rtl="1">
              <a:buFont typeface="Arial" panose="020B0604020202020204" pitchFamily="34" charset="0"/>
              <a:buChar char="•"/>
            </a:pPr>
            <a:r>
              <a:rPr lang="ar-KW" sz="1100" dirty="0">
                <a:solidFill>
                  <a:prstClr val="black"/>
                </a:solidFill>
                <a:cs typeface="mohammad bold art 1" pitchFamily="2" charset="-78"/>
              </a:rPr>
              <a:t>ويجوز أن تشمل هذه اللجنة في عضويتها عضواً أو أكثر من الجهة التي تمول مقدم خدمة التداول بالهامش لهذا الغرض.</a:t>
            </a:r>
          </a:p>
        </p:txBody>
      </p:sp>
      <p:sp>
        <p:nvSpPr>
          <p:cNvPr id="12" name="Rectangle: Rounded Corners 11">
            <a:extLst>
              <a:ext uri="{FF2B5EF4-FFF2-40B4-BE49-F238E27FC236}">
                <a16:creationId xmlns:a16="http://schemas.microsoft.com/office/drawing/2014/main" id="{AB8FD0EB-CB2F-427E-9554-7D26FA313378}"/>
              </a:ext>
            </a:extLst>
          </p:cNvPr>
          <p:cNvSpPr/>
          <p:nvPr/>
        </p:nvSpPr>
        <p:spPr>
          <a:xfrm>
            <a:off x="6931755" y="1239469"/>
            <a:ext cx="3045204" cy="5952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sz="1200" dirty="0">
                <a:solidFill>
                  <a:prstClr val="black"/>
                </a:solidFill>
                <a:latin typeface="Calibri" panose="020F0502020204030204"/>
                <a:cs typeface="mohammad bold art 1" pitchFamily="2" charset="-78"/>
              </a:rPr>
              <a:t>إدارة المخاطر </a:t>
            </a:r>
          </a:p>
        </p:txBody>
      </p:sp>
      <p:pic>
        <p:nvPicPr>
          <p:cNvPr id="13" name="Picture 12">
            <a:extLst>
              <a:ext uri="{FF2B5EF4-FFF2-40B4-BE49-F238E27FC236}">
                <a16:creationId xmlns:a16="http://schemas.microsoft.com/office/drawing/2014/main" id="{F0EBB63D-565C-435F-80AF-9C44D824DA8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30055" y="1515685"/>
            <a:ext cx="478173" cy="438579"/>
          </a:xfrm>
          <a:prstGeom prst="rect">
            <a:avLst/>
          </a:prstGeom>
        </p:spPr>
      </p:pic>
      <p:pic>
        <p:nvPicPr>
          <p:cNvPr id="14" name="Picture 13">
            <a:extLst>
              <a:ext uri="{FF2B5EF4-FFF2-40B4-BE49-F238E27FC236}">
                <a16:creationId xmlns:a16="http://schemas.microsoft.com/office/drawing/2014/main" id="{609E9816-852A-42AD-815B-FC24EF5D3D9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82916" y="1515685"/>
            <a:ext cx="478173" cy="438579"/>
          </a:xfrm>
          <a:prstGeom prst="rect">
            <a:avLst/>
          </a:prstGeom>
        </p:spPr>
      </p:pic>
    </p:spTree>
    <p:extLst>
      <p:ext uri="{BB962C8B-B14F-4D97-AF65-F5344CB8AC3E}">
        <p14:creationId xmlns:p14="http://schemas.microsoft.com/office/powerpoint/2010/main" val="6795883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Connector 18"/>
          <p:cNvCxnSpPr/>
          <p:nvPr/>
        </p:nvCxnSpPr>
        <p:spPr>
          <a:xfrm>
            <a:off x="-10666" y="782148"/>
            <a:ext cx="12202666" cy="1623"/>
          </a:xfrm>
          <a:prstGeom prst="line">
            <a:avLst/>
          </a:prstGeom>
          <a:ln/>
        </p:spPr>
        <p:style>
          <a:lnRef idx="1">
            <a:schemeClr val="accent3"/>
          </a:lnRef>
          <a:fillRef idx="0">
            <a:schemeClr val="accent3"/>
          </a:fillRef>
          <a:effectRef idx="0">
            <a:schemeClr val="accent3"/>
          </a:effectRef>
          <a:fontRef idx="minor">
            <a:schemeClr val="tx1"/>
          </a:fontRef>
        </p:style>
      </p:cxnSp>
      <p:sp>
        <p:nvSpPr>
          <p:cNvPr id="2" name="Rectangle 1"/>
          <p:cNvSpPr/>
          <p:nvPr/>
        </p:nvSpPr>
        <p:spPr>
          <a:xfrm>
            <a:off x="3788128" y="218950"/>
            <a:ext cx="3817072" cy="584775"/>
          </a:xfrm>
          <a:prstGeom prst="rect">
            <a:avLst/>
          </a:prstGeom>
        </p:spPr>
        <p:txBody>
          <a:bodyPr wrap="none">
            <a:spAutoFit/>
          </a:bodyPr>
          <a:lstStyle/>
          <a:p>
            <a:pPr lvl="0" algn="ctr" rtl="1" fontAlgn="base">
              <a:spcBef>
                <a:spcPct val="0"/>
              </a:spcBef>
              <a:spcAft>
                <a:spcPts val="600"/>
              </a:spcAft>
            </a:pPr>
            <a:r>
              <a:rPr lang="ar-KW" sz="3200" b="1" dirty="0">
                <a:solidFill>
                  <a:srgbClr val="5B9BD5">
                    <a:lumMod val="50000"/>
                  </a:srgbClr>
                </a:solidFill>
                <a:latin typeface="Calibri" pitchFamily="34" charset="0"/>
                <a:ea typeface="+mj-ea"/>
                <a:cs typeface="mohammad bold art 1" pitchFamily="2" charset="-78"/>
              </a:rPr>
              <a:t>ضوابط التداول بالهامش</a:t>
            </a:r>
            <a:endParaRPr lang="ar-KW" sz="3200" b="1" dirty="0">
              <a:solidFill>
                <a:schemeClr val="accent1">
                  <a:lumMod val="50000"/>
                </a:schemeClr>
              </a:solidFill>
              <a:latin typeface="Calibri" pitchFamily="34" charset="0"/>
              <a:cs typeface="mohammad bold art 1" pitchFamily="2" charset="-78"/>
            </a:endParaRPr>
          </a:p>
        </p:txBody>
      </p:sp>
      <p:graphicFrame>
        <p:nvGraphicFramePr>
          <p:cNvPr id="7" name="Diagram 6">
            <a:extLst>
              <a:ext uri="{FF2B5EF4-FFF2-40B4-BE49-F238E27FC236}">
                <a16:creationId xmlns:a16="http://schemas.microsoft.com/office/drawing/2014/main" id="{2441EF97-07AC-44FB-8104-7765E04861BF}"/>
              </a:ext>
            </a:extLst>
          </p:cNvPr>
          <p:cNvGraphicFramePr/>
          <p:nvPr>
            <p:extLst>
              <p:ext uri="{D42A27DB-BD31-4B8C-83A1-F6EECF244321}">
                <p14:modId xmlns:p14="http://schemas.microsoft.com/office/powerpoint/2010/main" val="2982292642"/>
              </p:ext>
            </p:extLst>
          </p:nvPr>
        </p:nvGraphicFramePr>
        <p:xfrm>
          <a:off x="335603" y="1729976"/>
          <a:ext cx="11510128" cy="43458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Rectangle 2">
            <a:extLst>
              <a:ext uri="{FF2B5EF4-FFF2-40B4-BE49-F238E27FC236}">
                <a16:creationId xmlns:a16="http://schemas.microsoft.com/office/drawing/2014/main" id="{0FA3981D-E8B9-45C3-B8E7-636340CC680E}"/>
              </a:ext>
            </a:extLst>
          </p:cNvPr>
          <p:cNvSpPr/>
          <p:nvPr/>
        </p:nvSpPr>
        <p:spPr>
          <a:xfrm>
            <a:off x="801279" y="1169715"/>
            <a:ext cx="10416618" cy="369332"/>
          </a:xfrm>
          <a:prstGeom prst="rect">
            <a:avLst/>
          </a:prstGeom>
        </p:spPr>
        <p:txBody>
          <a:bodyPr wrap="square">
            <a:spAutoFit/>
          </a:bodyPr>
          <a:lstStyle/>
          <a:p>
            <a:pPr marL="285750" indent="-285750" algn="r" rtl="1">
              <a:buFont typeface="Arial" panose="020B0604020202020204" pitchFamily="34" charset="0"/>
              <a:buChar char="•"/>
            </a:pPr>
            <a:r>
              <a:rPr lang="ar-KW" dirty="0">
                <a:solidFill>
                  <a:srgbClr val="5B9BD5">
                    <a:lumMod val="50000"/>
                  </a:srgbClr>
                </a:solidFill>
                <a:cs typeface="mohammad bold art 1" pitchFamily="2" charset="-78"/>
              </a:rPr>
              <a:t>يخضع التداول بالهامش للضوابط التالية:</a:t>
            </a:r>
            <a:endParaRPr lang="ar-KW" u="sng" dirty="0">
              <a:solidFill>
                <a:srgbClr val="5B9BD5">
                  <a:lumMod val="50000"/>
                </a:srgbClr>
              </a:solidFill>
              <a:cs typeface="mohammad bold art 1" pitchFamily="2" charset="-78"/>
            </a:endParaRPr>
          </a:p>
        </p:txBody>
      </p:sp>
      <p:sp>
        <p:nvSpPr>
          <p:cNvPr id="4" name="Oval 3">
            <a:extLst>
              <a:ext uri="{FF2B5EF4-FFF2-40B4-BE49-F238E27FC236}">
                <a16:creationId xmlns:a16="http://schemas.microsoft.com/office/drawing/2014/main" id="{91F52363-AE3A-4C8F-A2FA-807CFB4AD1C2}"/>
              </a:ext>
            </a:extLst>
          </p:cNvPr>
          <p:cNvSpPr/>
          <p:nvPr/>
        </p:nvSpPr>
        <p:spPr>
          <a:xfrm>
            <a:off x="10650278" y="3428999"/>
            <a:ext cx="418470" cy="365241"/>
          </a:xfrm>
          <a:prstGeom prst="ellipse">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dirty="0">
                <a:solidFill>
                  <a:schemeClr val="bg1"/>
                </a:solidFill>
              </a:rPr>
              <a:t>1</a:t>
            </a:r>
            <a:endParaRPr lang="en-US" dirty="0">
              <a:solidFill>
                <a:schemeClr val="bg1"/>
              </a:solidFill>
            </a:endParaRPr>
          </a:p>
        </p:txBody>
      </p:sp>
      <p:sp>
        <p:nvSpPr>
          <p:cNvPr id="22" name="Oval 21">
            <a:extLst>
              <a:ext uri="{FF2B5EF4-FFF2-40B4-BE49-F238E27FC236}">
                <a16:creationId xmlns:a16="http://schemas.microsoft.com/office/drawing/2014/main" id="{DE7CAAB6-342C-4E7D-8592-DF541D9EEF64}"/>
              </a:ext>
            </a:extLst>
          </p:cNvPr>
          <p:cNvSpPr/>
          <p:nvPr/>
        </p:nvSpPr>
        <p:spPr>
          <a:xfrm>
            <a:off x="3513947" y="5620525"/>
            <a:ext cx="418470" cy="365241"/>
          </a:xfrm>
          <a:prstGeom prst="ellipse">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6</a:t>
            </a:r>
          </a:p>
        </p:txBody>
      </p:sp>
      <p:sp>
        <p:nvSpPr>
          <p:cNvPr id="23" name="Oval 22">
            <a:extLst>
              <a:ext uri="{FF2B5EF4-FFF2-40B4-BE49-F238E27FC236}">
                <a16:creationId xmlns:a16="http://schemas.microsoft.com/office/drawing/2014/main" id="{64D6CBC2-C255-415A-9D36-A3D7D8337B6F}"/>
              </a:ext>
            </a:extLst>
          </p:cNvPr>
          <p:cNvSpPr/>
          <p:nvPr/>
        </p:nvSpPr>
        <p:spPr>
          <a:xfrm>
            <a:off x="7029222" y="5620525"/>
            <a:ext cx="418470" cy="365241"/>
          </a:xfrm>
          <a:prstGeom prst="ellipse">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5</a:t>
            </a:r>
          </a:p>
        </p:txBody>
      </p:sp>
      <p:sp>
        <p:nvSpPr>
          <p:cNvPr id="24" name="Oval 23">
            <a:extLst>
              <a:ext uri="{FF2B5EF4-FFF2-40B4-BE49-F238E27FC236}">
                <a16:creationId xmlns:a16="http://schemas.microsoft.com/office/drawing/2014/main" id="{1A58CF3B-A20A-4F6F-9AF8-B7BA39F17C86}"/>
              </a:ext>
            </a:extLst>
          </p:cNvPr>
          <p:cNvSpPr/>
          <p:nvPr/>
        </p:nvSpPr>
        <p:spPr>
          <a:xfrm>
            <a:off x="10717390" y="5620525"/>
            <a:ext cx="418470" cy="365241"/>
          </a:xfrm>
          <a:prstGeom prst="ellipse">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4</a:t>
            </a:r>
          </a:p>
        </p:txBody>
      </p:sp>
      <p:sp>
        <p:nvSpPr>
          <p:cNvPr id="25" name="Oval 24">
            <a:extLst>
              <a:ext uri="{FF2B5EF4-FFF2-40B4-BE49-F238E27FC236}">
                <a16:creationId xmlns:a16="http://schemas.microsoft.com/office/drawing/2014/main" id="{B5027ED7-62C0-441B-8DF7-0D2439DEE0E9}"/>
              </a:ext>
            </a:extLst>
          </p:cNvPr>
          <p:cNvSpPr/>
          <p:nvPr/>
        </p:nvSpPr>
        <p:spPr>
          <a:xfrm>
            <a:off x="3513947" y="3428999"/>
            <a:ext cx="418470" cy="365241"/>
          </a:xfrm>
          <a:prstGeom prst="ellipse">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3</a:t>
            </a:r>
          </a:p>
        </p:txBody>
      </p:sp>
      <p:sp>
        <p:nvSpPr>
          <p:cNvPr id="26" name="Oval 25">
            <a:extLst>
              <a:ext uri="{FF2B5EF4-FFF2-40B4-BE49-F238E27FC236}">
                <a16:creationId xmlns:a16="http://schemas.microsoft.com/office/drawing/2014/main" id="{893EF88C-1EAF-4AE3-A379-C9EF3459622F}"/>
              </a:ext>
            </a:extLst>
          </p:cNvPr>
          <p:cNvSpPr/>
          <p:nvPr/>
        </p:nvSpPr>
        <p:spPr>
          <a:xfrm>
            <a:off x="7097158" y="3428999"/>
            <a:ext cx="418470" cy="365241"/>
          </a:xfrm>
          <a:prstGeom prst="ellipse">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2</a:t>
            </a:r>
          </a:p>
        </p:txBody>
      </p:sp>
    </p:spTree>
    <p:extLst>
      <p:ext uri="{BB962C8B-B14F-4D97-AF65-F5344CB8AC3E}">
        <p14:creationId xmlns:p14="http://schemas.microsoft.com/office/powerpoint/2010/main" val="2420559650"/>
      </p:ext>
    </p:extLst>
  </p:cSld>
  <p:clrMapOvr>
    <a:masterClrMapping/>
  </p:clrMapOvr>
  <p:transition spd="slow">
    <p:randomBar dir="ver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5"/>
          <p:cNvSpPr>
            <a:spLocks noGrp="1"/>
          </p:cNvSpPr>
          <p:nvPr>
            <p:ph type="subTitle" idx="1"/>
          </p:nvPr>
        </p:nvSpPr>
        <p:spPr>
          <a:xfrm>
            <a:off x="1524000" y="3083690"/>
            <a:ext cx="9144000" cy="944331"/>
          </a:xfrm>
        </p:spPr>
        <p:txBody>
          <a:bodyPr>
            <a:normAutofit/>
          </a:bodyPr>
          <a:lstStyle/>
          <a:p>
            <a:pPr lvl="0" rtl="1" fontAlgn="base">
              <a:spcBef>
                <a:spcPct val="0"/>
              </a:spcBef>
              <a:spcAft>
                <a:spcPts val="600"/>
              </a:spcAft>
            </a:pPr>
            <a:r>
              <a:rPr lang="ar-KW" sz="3200" b="1" dirty="0">
                <a:solidFill>
                  <a:srgbClr val="5B9BD5">
                    <a:lumMod val="50000"/>
                  </a:srgbClr>
                </a:solidFill>
                <a:latin typeface="Calibri" pitchFamily="34" charset="0"/>
                <a:ea typeface="+mj-ea"/>
                <a:cs typeface="mohammad bold art 1" pitchFamily="2" charset="-78"/>
              </a:rPr>
              <a:t>إجراءات مراقبة وتغطية هامش الصيانة</a:t>
            </a:r>
            <a:endParaRPr lang="ar-KW" sz="4000" dirty="0"/>
          </a:p>
        </p:txBody>
      </p:sp>
      <p:cxnSp>
        <p:nvCxnSpPr>
          <p:cNvPr id="13" name="Straight Connector 12"/>
          <p:cNvCxnSpPr/>
          <p:nvPr/>
        </p:nvCxnSpPr>
        <p:spPr>
          <a:xfrm>
            <a:off x="3128196" y="3893860"/>
            <a:ext cx="6100883" cy="29277"/>
          </a:xfrm>
          <a:prstGeom prst="line">
            <a:avLst/>
          </a:prstGeom>
          <a:ln w="28575">
            <a:solidFill>
              <a:schemeClr val="bg1">
                <a:lumMod val="65000"/>
              </a:schemeClr>
            </a:solidFill>
          </a:ln>
        </p:spPr>
        <p:style>
          <a:lnRef idx="1">
            <a:schemeClr val="accent3"/>
          </a:lnRef>
          <a:fillRef idx="0">
            <a:schemeClr val="accent3"/>
          </a:fillRef>
          <a:effectRef idx="0">
            <a:schemeClr val="accent3"/>
          </a:effectRef>
          <a:fontRef idx="minor">
            <a:schemeClr val="tx1"/>
          </a:fontRef>
        </p:style>
      </p:cxnSp>
      <p:cxnSp>
        <p:nvCxnSpPr>
          <p:cNvPr id="9" name="Straight Connector 8"/>
          <p:cNvCxnSpPr/>
          <p:nvPr/>
        </p:nvCxnSpPr>
        <p:spPr>
          <a:xfrm>
            <a:off x="-10666" y="782148"/>
            <a:ext cx="12202666" cy="1623"/>
          </a:xfrm>
          <a:prstGeom prst="line">
            <a:avLst/>
          </a:prstGeom>
          <a:ln/>
        </p:spPr>
        <p:style>
          <a:lnRef idx="1">
            <a:schemeClr val="accent3"/>
          </a:lnRef>
          <a:fillRef idx="0">
            <a:schemeClr val="accent3"/>
          </a:fillRef>
          <a:effectRef idx="0">
            <a:schemeClr val="accent3"/>
          </a:effectRef>
          <a:fontRef idx="minor">
            <a:schemeClr val="tx1"/>
          </a:fontRef>
        </p:style>
      </p:cxnSp>
    </p:spTree>
    <p:extLst>
      <p:ext uri="{BB962C8B-B14F-4D97-AF65-F5344CB8AC3E}">
        <p14:creationId xmlns:p14="http://schemas.microsoft.com/office/powerpoint/2010/main" val="103445211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Click="0">
        <p15:prstTrans prst="drape"/>
      </p:transition>
    </mc:Choice>
    <mc:Fallback xmlns="">
      <p:transition spd="slow" advClick="0">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C21B7-5A8C-4A84-BD29-894AAF07892D}"/>
              </a:ext>
            </a:extLst>
          </p:cNvPr>
          <p:cNvSpPr>
            <a:spLocks noGrp="1"/>
          </p:cNvSpPr>
          <p:nvPr>
            <p:ph type="title"/>
          </p:nvPr>
        </p:nvSpPr>
        <p:spPr>
          <a:xfrm>
            <a:off x="2553879" y="184869"/>
            <a:ext cx="10515600" cy="992335"/>
          </a:xfrm>
        </p:spPr>
        <p:txBody>
          <a:bodyPr/>
          <a:lstStyle/>
          <a:p>
            <a:r>
              <a:rPr lang="ar-KW" sz="3200" b="1" dirty="0">
                <a:solidFill>
                  <a:schemeClr val="accent1">
                    <a:lumMod val="50000"/>
                  </a:schemeClr>
                </a:solidFill>
                <a:latin typeface="Calibri" pitchFamily="34" charset="0"/>
                <a:ea typeface="+mn-ea"/>
                <a:cs typeface="mohammad bold art 1" pitchFamily="2" charset="-78"/>
              </a:rPr>
              <a:t>إجراءات مراقبة وتغطية هامش الصيانة</a:t>
            </a:r>
            <a:endParaRPr lang="en-US" sz="3200" b="1" dirty="0">
              <a:solidFill>
                <a:schemeClr val="accent1">
                  <a:lumMod val="50000"/>
                </a:schemeClr>
              </a:solidFill>
              <a:latin typeface="Calibri" pitchFamily="34" charset="0"/>
              <a:ea typeface="+mn-ea"/>
              <a:cs typeface="mohammad bold art 1" pitchFamily="2" charset="-78"/>
            </a:endParaRPr>
          </a:p>
        </p:txBody>
      </p:sp>
      <p:cxnSp>
        <p:nvCxnSpPr>
          <p:cNvPr id="4" name="Straight Connector 3">
            <a:extLst>
              <a:ext uri="{FF2B5EF4-FFF2-40B4-BE49-F238E27FC236}">
                <a16:creationId xmlns:a16="http://schemas.microsoft.com/office/drawing/2014/main" id="{545BAF47-C577-4BE4-A4BD-F55AC54AEDE9}"/>
              </a:ext>
            </a:extLst>
          </p:cNvPr>
          <p:cNvCxnSpPr>
            <a:cxnSpLocks/>
          </p:cNvCxnSpPr>
          <p:nvPr/>
        </p:nvCxnSpPr>
        <p:spPr>
          <a:xfrm>
            <a:off x="0" y="995316"/>
            <a:ext cx="12192000" cy="0"/>
          </a:xfrm>
          <a:prstGeom prst="line">
            <a:avLst/>
          </a:prstGeom>
          <a:ln/>
        </p:spPr>
        <p:style>
          <a:lnRef idx="1">
            <a:schemeClr val="accent3"/>
          </a:lnRef>
          <a:fillRef idx="0">
            <a:schemeClr val="accent3"/>
          </a:fillRef>
          <a:effectRef idx="0">
            <a:schemeClr val="accent3"/>
          </a:effectRef>
          <a:fontRef idx="minor">
            <a:schemeClr val="tx1"/>
          </a:fontRef>
        </p:style>
      </p:cxnSp>
      <p:grpSp>
        <p:nvGrpSpPr>
          <p:cNvPr id="6" name="Group 5">
            <a:extLst>
              <a:ext uri="{FF2B5EF4-FFF2-40B4-BE49-F238E27FC236}">
                <a16:creationId xmlns:a16="http://schemas.microsoft.com/office/drawing/2014/main" id="{DE649E03-8BEA-40AE-83A5-53CCAD5A8CE9}"/>
              </a:ext>
            </a:extLst>
          </p:cNvPr>
          <p:cNvGrpSpPr/>
          <p:nvPr/>
        </p:nvGrpSpPr>
        <p:grpSpPr>
          <a:xfrm>
            <a:off x="4812089" y="1772462"/>
            <a:ext cx="2707465" cy="2003032"/>
            <a:chOff x="8028986" y="106007"/>
            <a:chExt cx="2707465" cy="2003032"/>
          </a:xfrm>
        </p:grpSpPr>
        <p:sp>
          <p:nvSpPr>
            <p:cNvPr id="7" name="Flowchart: Alternate Process 6">
              <a:extLst>
                <a:ext uri="{FF2B5EF4-FFF2-40B4-BE49-F238E27FC236}">
                  <a16:creationId xmlns:a16="http://schemas.microsoft.com/office/drawing/2014/main" id="{221CA63A-2805-428D-BF31-784A34852DA6}"/>
                </a:ext>
              </a:extLst>
            </p:cNvPr>
            <p:cNvSpPr/>
            <p:nvPr/>
          </p:nvSpPr>
          <p:spPr>
            <a:xfrm>
              <a:off x="8028986" y="106007"/>
              <a:ext cx="2707465" cy="2003032"/>
            </a:xfrm>
            <a:prstGeom prst="flowChartAlternateProcess">
              <a:avLst/>
            </a:prstGeom>
            <a:solidFill>
              <a:srgbClr val="5B9BD5">
                <a:lumMod val="60000"/>
                <a:lumOff val="40000"/>
              </a:srgbClr>
            </a:solidFill>
            <a:ln w="12700" cap="flat" cmpd="sng" algn="ctr">
              <a:solidFill>
                <a:prstClr val="white">
                  <a:hueOff val="0"/>
                  <a:satOff val="0"/>
                  <a:lumOff val="0"/>
                  <a:alphaOff val="0"/>
                </a:prstClr>
              </a:solidFill>
              <a:prstDash val="solid"/>
              <a:miter lim="800000"/>
            </a:ln>
            <a:effectLst/>
          </p:spPr>
          <p:style>
            <a:lnRef idx="0">
              <a:scrgbClr r="0" g="0" b="0"/>
            </a:lnRef>
            <a:fillRef idx="0">
              <a:scrgbClr r="0" g="0" b="0"/>
            </a:fillRef>
            <a:effectRef idx="0">
              <a:scrgbClr r="0" g="0" b="0"/>
            </a:effectRef>
            <a:fontRef idx="minor">
              <a:schemeClr val="lt1"/>
            </a:fontRef>
          </p:style>
        </p:sp>
        <p:sp>
          <p:nvSpPr>
            <p:cNvPr id="8" name="Flowchart: Alternate Process 4">
              <a:extLst>
                <a:ext uri="{FF2B5EF4-FFF2-40B4-BE49-F238E27FC236}">
                  <a16:creationId xmlns:a16="http://schemas.microsoft.com/office/drawing/2014/main" id="{080E8D42-B496-4597-9A83-25562800C3B8}"/>
                </a:ext>
              </a:extLst>
            </p:cNvPr>
            <p:cNvSpPr txBox="1"/>
            <p:nvPr/>
          </p:nvSpPr>
          <p:spPr>
            <a:xfrm>
              <a:off x="8142309" y="106007"/>
              <a:ext cx="2511909" cy="180747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38100" rIns="76200" bIns="38100" numCol="1" spcCol="1270" anchor="ctr" anchorCtr="0">
              <a:noAutofit/>
            </a:bodyPr>
            <a:lstStyle/>
            <a:p>
              <a:pPr lvl="0" algn="just" defTabSz="622300">
                <a:lnSpc>
                  <a:spcPct val="90000"/>
                </a:lnSpc>
                <a:spcBef>
                  <a:spcPct val="0"/>
                </a:spcBef>
                <a:spcAft>
                  <a:spcPct val="35000"/>
                </a:spcAft>
              </a:pPr>
              <a:endParaRPr lang="ar-KW" sz="1200" dirty="0">
                <a:solidFill>
                  <a:prstClr val="black"/>
                </a:solidFill>
                <a:cs typeface="mohammad bold art 1" pitchFamily="2" charset="-78"/>
              </a:endParaRPr>
            </a:p>
            <a:p>
              <a:pPr lvl="0" algn="just" defTabSz="622300">
                <a:lnSpc>
                  <a:spcPct val="90000"/>
                </a:lnSpc>
                <a:spcBef>
                  <a:spcPct val="0"/>
                </a:spcBef>
                <a:spcAft>
                  <a:spcPct val="35000"/>
                </a:spcAft>
              </a:pPr>
              <a:r>
                <a:rPr lang="ar-KW" sz="1200" dirty="0">
                  <a:solidFill>
                    <a:prstClr val="black"/>
                  </a:solidFill>
                  <a:cs typeface="mohammad bold art 1" pitchFamily="2" charset="-78"/>
                </a:rPr>
                <a:t>في حالة اخطار العميل بانخفاض هامش الصيانة عن الحد الأدنى، يلتزم العميل بإضافة مبالغ نقدية أو أوراق مالية إلى حساب التداول بالهامش بالقدر اللازم لإعادة ملكيته إلى الهامش الأولي، وذلك خلال الفترة المنصوص عليها في اتفاقية التداول بالهامش على ألا تتجاوز هذه الفترة عن يومي عمل من تاريخ الإخطار.</a:t>
              </a:r>
              <a:endParaRPr lang="en-US" sz="1400" kern="1200" dirty="0">
                <a:solidFill>
                  <a:schemeClr val="tx1"/>
                </a:solidFill>
                <a:latin typeface="Calibri" panose="020F0502020204030204"/>
                <a:ea typeface="+mn-ea"/>
                <a:cs typeface="mohammad bold art 1" pitchFamily="2" charset="-78"/>
              </a:endParaRPr>
            </a:p>
          </p:txBody>
        </p:sp>
      </p:grpSp>
      <p:grpSp>
        <p:nvGrpSpPr>
          <p:cNvPr id="9" name="Group 8">
            <a:extLst>
              <a:ext uri="{FF2B5EF4-FFF2-40B4-BE49-F238E27FC236}">
                <a16:creationId xmlns:a16="http://schemas.microsoft.com/office/drawing/2014/main" id="{51970E01-5C39-469F-868D-D6A3025EB93A}"/>
              </a:ext>
            </a:extLst>
          </p:cNvPr>
          <p:cNvGrpSpPr/>
          <p:nvPr/>
        </p:nvGrpSpPr>
        <p:grpSpPr>
          <a:xfrm>
            <a:off x="8273395" y="995316"/>
            <a:ext cx="2707465" cy="2003032"/>
            <a:chOff x="7931208" y="0"/>
            <a:chExt cx="2707465" cy="2003032"/>
          </a:xfrm>
        </p:grpSpPr>
        <p:sp>
          <p:nvSpPr>
            <p:cNvPr id="10" name="Flowchart: Alternate Process 9">
              <a:extLst>
                <a:ext uri="{FF2B5EF4-FFF2-40B4-BE49-F238E27FC236}">
                  <a16:creationId xmlns:a16="http://schemas.microsoft.com/office/drawing/2014/main" id="{C0B72126-67B1-4E1E-9818-EEC8E80D7089}"/>
                </a:ext>
              </a:extLst>
            </p:cNvPr>
            <p:cNvSpPr/>
            <p:nvPr/>
          </p:nvSpPr>
          <p:spPr>
            <a:xfrm>
              <a:off x="7931208" y="0"/>
              <a:ext cx="2707465" cy="2003032"/>
            </a:xfrm>
            <a:prstGeom prst="flowChartAlternateProcess">
              <a:avLst/>
            </a:prstGeom>
            <a:solidFill>
              <a:srgbClr val="5B9BD5">
                <a:lumMod val="60000"/>
                <a:lumOff val="40000"/>
              </a:srgbClr>
            </a:solidFill>
            <a:ln w="12700" cap="flat" cmpd="sng" algn="ctr">
              <a:solidFill>
                <a:prstClr val="white">
                  <a:hueOff val="0"/>
                  <a:satOff val="0"/>
                  <a:lumOff val="0"/>
                  <a:alphaOff val="0"/>
                </a:prstClr>
              </a:solidFill>
              <a:prstDash val="solid"/>
              <a:miter lim="800000"/>
            </a:ln>
            <a:effectLst/>
          </p:spPr>
          <p:style>
            <a:lnRef idx="0">
              <a:scrgbClr r="0" g="0" b="0"/>
            </a:lnRef>
            <a:fillRef idx="0">
              <a:scrgbClr r="0" g="0" b="0"/>
            </a:fillRef>
            <a:effectRef idx="0">
              <a:scrgbClr r="0" g="0" b="0"/>
            </a:effectRef>
            <a:fontRef idx="minor">
              <a:schemeClr val="lt1"/>
            </a:fontRef>
          </p:style>
        </p:sp>
        <p:sp>
          <p:nvSpPr>
            <p:cNvPr id="11" name="Flowchart: Alternate Process 4">
              <a:extLst>
                <a:ext uri="{FF2B5EF4-FFF2-40B4-BE49-F238E27FC236}">
                  <a16:creationId xmlns:a16="http://schemas.microsoft.com/office/drawing/2014/main" id="{26F25850-6B6A-4DA3-9797-FDB5F2A73DCA}"/>
                </a:ext>
              </a:extLst>
            </p:cNvPr>
            <p:cNvSpPr txBox="1"/>
            <p:nvPr/>
          </p:nvSpPr>
          <p:spPr>
            <a:xfrm>
              <a:off x="8028986" y="97778"/>
              <a:ext cx="2511909" cy="180747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38100" rIns="76200" bIns="38100" numCol="1" spcCol="1270" anchor="ctr" anchorCtr="0">
              <a:noAutofit/>
            </a:bodyPr>
            <a:lstStyle/>
            <a:p>
              <a:pPr lvl="0" algn="ctr" defTabSz="622300" rtl="1">
                <a:lnSpc>
                  <a:spcPct val="90000"/>
                </a:lnSpc>
                <a:spcBef>
                  <a:spcPct val="0"/>
                </a:spcBef>
                <a:spcAft>
                  <a:spcPct val="35000"/>
                </a:spcAft>
              </a:pPr>
              <a:r>
                <a:rPr lang="ar-KW" sz="1200" dirty="0">
                  <a:solidFill>
                    <a:prstClr val="black"/>
                  </a:solidFill>
                  <a:cs typeface="mohammad bold art 1" pitchFamily="2" charset="-78"/>
                </a:rPr>
                <a:t>يقوم مقدم خدمة التداول بالهامش، في نهاية كل يوم عمل، باحتساب القيمة السوقية لحساب التداول بالهامش وإخطار العميل فوراً كلما كان هناك انخفاض في هامش الصيانة عن الحد الأدنى. </a:t>
              </a:r>
              <a:endParaRPr lang="en-US" sz="1400" kern="1200" dirty="0">
                <a:solidFill>
                  <a:schemeClr val="tx1"/>
                </a:solidFill>
                <a:latin typeface="Calibri" panose="020F0502020204030204"/>
                <a:ea typeface="+mn-ea"/>
                <a:cs typeface="mohammad bold art 1" pitchFamily="2" charset="-78"/>
              </a:endParaRPr>
            </a:p>
          </p:txBody>
        </p:sp>
      </p:grpSp>
      <p:sp>
        <p:nvSpPr>
          <p:cNvPr id="12" name="Oval 11">
            <a:extLst>
              <a:ext uri="{FF2B5EF4-FFF2-40B4-BE49-F238E27FC236}">
                <a16:creationId xmlns:a16="http://schemas.microsoft.com/office/drawing/2014/main" id="{69F7842C-0799-4DC9-8592-91B6C42A6876}"/>
              </a:ext>
            </a:extLst>
          </p:cNvPr>
          <p:cNvSpPr/>
          <p:nvPr/>
        </p:nvSpPr>
        <p:spPr>
          <a:xfrm>
            <a:off x="7198862" y="1673645"/>
            <a:ext cx="418470" cy="365241"/>
          </a:xfrm>
          <a:prstGeom prst="ellipse">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2</a:t>
            </a:r>
          </a:p>
        </p:txBody>
      </p:sp>
      <p:sp>
        <p:nvSpPr>
          <p:cNvPr id="13" name="Oval 12">
            <a:extLst>
              <a:ext uri="{FF2B5EF4-FFF2-40B4-BE49-F238E27FC236}">
                <a16:creationId xmlns:a16="http://schemas.microsoft.com/office/drawing/2014/main" id="{E595AC20-50B0-4BD3-9EBA-BD560A432917}"/>
              </a:ext>
            </a:extLst>
          </p:cNvPr>
          <p:cNvSpPr/>
          <p:nvPr/>
        </p:nvSpPr>
        <p:spPr>
          <a:xfrm>
            <a:off x="10660168" y="1043472"/>
            <a:ext cx="418470" cy="365241"/>
          </a:xfrm>
          <a:prstGeom prst="ellipse">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dirty="0">
                <a:solidFill>
                  <a:schemeClr val="bg1"/>
                </a:solidFill>
              </a:rPr>
              <a:t>1</a:t>
            </a:r>
            <a:endParaRPr lang="en-US" dirty="0">
              <a:solidFill>
                <a:schemeClr val="bg1"/>
              </a:solidFill>
            </a:endParaRPr>
          </a:p>
        </p:txBody>
      </p:sp>
      <p:grpSp>
        <p:nvGrpSpPr>
          <p:cNvPr id="15" name="Group 14">
            <a:extLst>
              <a:ext uri="{FF2B5EF4-FFF2-40B4-BE49-F238E27FC236}">
                <a16:creationId xmlns:a16="http://schemas.microsoft.com/office/drawing/2014/main" id="{0C504AD2-4DEA-4B4D-BD04-E052E79AD1C3}"/>
              </a:ext>
            </a:extLst>
          </p:cNvPr>
          <p:cNvGrpSpPr/>
          <p:nvPr/>
        </p:nvGrpSpPr>
        <p:grpSpPr>
          <a:xfrm>
            <a:off x="1211140" y="2760907"/>
            <a:ext cx="2707465" cy="2003032"/>
            <a:chOff x="4018572" y="-1257732"/>
            <a:chExt cx="2707465" cy="2003032"/>
          </a:xfrm>
        </p:grpSpPr>
        <p:sp>
          <p:nvSpPr>
            <p:cNvPr id="16" name="Flowchart: Alternate Process 15">
              <a:extLst>
                <a:ext uri="{FF2B5EF4-FFF2-40B4-BE49-F238E27FC236}">
                  <a16:creationId xmlns:a16="http://schemas.microsoft.com/office/drawing/2014/main" id="{0C911449-0C56-4453-B1A1-1FC44614F2F4}"/>
                </a:ext>
              </a:extLst>
            </p:cNvPr>
            <p:cNvSpPr/>
            <p:nvPr/>
          </p:nvSpPr>
          <p:spPr>
            <a:xfrm>
              <a:off x="4018572" y="-1257732"/>
              <a:ext cx="2707465" cy="2003032"/>
            </a:xfrm>
            <a:prstGeom prst="flowChartAlternateProcess">
              <a:avLst/>
            </a:prstGeom>
            <a:solidFill>
              <a:srgbClr val="5B9BD5">
                <a:lumMod val="60000"/>
                <a:lumOff val="40000"/>
              </a:srgbClr>
            </a:solidFill>
            <a:ln w="12700" cap="flat" cmpd="sng" algn="ctr">
              <a:solidFill>
                <a:prstClr val="white">
                  <a:hueOff val="0"/>
                  <a:satOff val="0"/>
                  <a:lumOff val="0"/>
                  <a:alphaOff val="0"/>
                </a:prstClr>
              </a:solidFill>
              <a:prstDash val="solid"/>
              <a:miter lim="800000"/>
            </a:ln>
            <a:effectLst/>
          </p:spPr>
          <p:style>
            <a:lnRef idx="0">
              <a:scrgbClr r="0" g="0" b="0"/>
            </a:lnRef>
            <a:fillRef idx="0">
              <a:scrgbClr r="0" g="0" b="0"/>
            </a:fillRef>
            <a:effectRef idx="0">
              <a:scrgbClr r="0" g="0" b="0"/>
            </a:effectRef>
            <a:fontRef idx="minor">
              <a:schemeClr val="lt1"/>
            </a:fontRef>
          </p:style>
        </p:sp>
        <p:sp>
          <p:nvSpPr>
            <p:cNvPr id="17" name="Flowchart: Alternate Process 4">
              <a:extLst>
                <a:ext uri="{FF2B5EF4-FFF2-40B4-BE49-F238E27FC236}">
                  <a16:creationId xmlns:a16="http://schemas.microsoft.com/office/drawing/2014/main" id="{5A3318F8-68CD-4983-A552-A8D48A15F2D8}"/>
                </a:ext>
              </a:extLst>
            </p:cNvPr>
            <p:cNvSpPr txBox="1"/>
            <p:nvPr/>
          </p:nvSpPr>
          <p:spPr>
            <a:xfrm>
              <a:off x="4116349" y="-1151725"/>
              <a:ext cx="2511909" cy="180747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38100" rIns="76200" bIns="38100" numCol="1" spcCol="1270" anchor="ctr" anchorCtr="0">
              <a:noAutofit/>
            </a:bodyPr>
            <a:lstStyle/>
            <a:p>
              <a:pPr lvl="0" algn="just" defTabSz="622300" rtl="1">
                <a:lnSpc>
                  <a:spcPct val="90000"/>
                </a:lnSpc>
                <a:spcBef>
                  <a:spcPct val="0"/>
                </a:spcBef>
                <a:spcAft>
                  <a:spcPct val="35000"/>
                </a:spcAft>
              </a:pPr>
              <a:r>
                <a:rPr lang="ar-KW" sz="1200" dirty="0">
                  <a:solidFill>
                    <a:prstClr val="black"/>
                  </a:solidFill>
                  <a:cs typeface="mohammad bold art 1" pitchFamily="2" charset="-78"/>
                </a:rPr>
                <a:t>في حاله عدم قدرة العميل على تغطية هامش الصيانة خلال الفترة المنصوص عليها في البند السابق، يجوز لمقدم خدمة تداول الهامش بيع كل أو جزء من الأوراق المالية المودعة في حساب التداول بالهامش.</a:t>
              </a:r>
              <a:endParaRPr lang="en-US" sz="1400" kern="1200" dirty="0">
                <a:solidFill>
                  <a:schemeClr val="tx1"/>
                </a:solidFill>
                <a:latin typeface="Calibri" panose="020F0502020204030204"/>
                <a:ea typeface="+mn-ea"/>
                <a:cs typeface="mohammad bold art 1" pitchFamily="2" charset="-78"/>
              </a:endParaRPr>
            </a:p>
          </p:txBody>
        </p:sp>
      </p:grpSp>
      <p:sp>
        <p:nvSpPr>
          <p:cNvPr id="18" name="Oval 17">
            <a:extLst>
              <a:ext uri="{FF2B5EF4-FFF2-40B4-BE49-F238E27FC236}">
                <a16:creationId xmlns:a16="http://schemas.microsoft.com/office/drawing/2014/main" id="{E33D553B-787A-4777-94AF-56D39EE17C4C}"/>
              </a:ext>
            </a:extLst>
          </p:cNvPr>
          <p:cNvSpPr/>
          <p:nvPr/>
        </p:nvSpPr>
        <p:spPr>
          <a:xfrm>
            <a:off x="3570041" y="2740057"/>
            <a:ext cx="418470" cy="365241"/>
          </a:xfrm>
          <a:prstGeom prst="ellipse">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3</a:t>
            </a:r>
          </a:p>
        </p:txBody>
      </p:sp>
      <p:cxnSp>
        <p:nvCxnSpPr>
          <p:cNvPr id="21" name="Straight Connector 20">
            <a:extLst>
              <a:ext uri="{FF2B5EF4-FFF2-40B4-BE49-F238E27FC236}">
                <a16:creationId xmlns:a16="http://schemas.microsoft.com/office/drawing/2014/main" id="{79FE2F13-8B21-4614-A6B5-BEBD6DAEA4D9}"/>
              </a:ext>
            </a:extLst>
          </p:cNvPr>
          <p:cNvCxnSpPr/>
          <p:nvPr/>
        </p:nvCxnSpPr>
        <p:spPr>
          <a:xfrm flipH="1">
            <a:off x="1308917" y="5787267"/>
            <a:ext cx="9840864" cy="0"/>
          </a:xfrm>
          <a:prstGeom prst="line">
            <a:avLst/>
          </a:prstGeom>
        </p:spPr>
        <p:style>
          <a:lnRef idx="3">
            <a:schemeClr val="accent5"/>
          </a:lnRef>
          <a:fillRef idx="0">
            <a:schemeClr val="accent5"/>
          </a:fillRef>
          <a:effectRef idx="2">
            <a:schemeClr val="accent5"/>
          </a:effectRef>
          <a:fontRef idx="minor">
            <a:schemeClr val="tx1"/>
          </a:fontRef>
        </p:style>
      </p:cxnSp>
      <p:cxnSp>
        <p:nvCxnSpPr>
          <p:cNvPr id="23" name="Straight Arrow Connector 22">
            <a:extLst>
              <a:ext uri="{FF2B5EF4-FFF2-40B4-BE49-F238E27FC236}">
                <a16:creationId xmlns:a16="http://schemas.microsoft.com/office/drawing/2014/main" id="{05E3B9B9-5C05-4DC8-ABC7-51A38ED45CEF}"/>
              </a:ext>
            </a:extLst>
          </p:cNvPr>
          <p:cNvCxnSpPr/>
          <p:nvPr/>
        </p:nvCxnSpPr>
        <p:spPr>
          <a:xfrm>
            <a:off x="2553879" y="4825672"/>
            <a:ext cx="0" cy="967494"/>
          </a:xfrm>
          <a:prstGeom prst="straightConnector1">
            <a:avLst/>
          </a:prstGeom>
          <a:ln w="9525" cap="flat" cmpd="sng" algn="ctr">
            <a:solidFill>
              <a:schemeClr val="accent2"/>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cxnSp>
        <p:nvCxnSpPr>
          <p:cNvPr id="25" name="Straight Arrow Connector 24">
            <a:extLst>
              <a:ext uri="{FF2B5EF4-FFF2-40B4-BE49-F238E27FC236}">
                <a16:creationId xmlns:a16="http://schemas.microsoft.com/office/drawing/2014/main" id="{72E72543-DA9E-44D2-8FB8-423AF13CF1C3}"/>
              </a:ext>
            </a:extLst>
          </p:cNvPr>
          <p:cNvCxnSpPr>
            <a:cxnSpLocks/>
            <a:stCxn id="10" idx="2"/>
          </p:cNvCxnSpPr>
          <p:nvPr/>
        </p:nvCxnSpPr>
        <p:spPr>
          <a:xfrm>
            <a:off x="9627128" y="2998348"/>
            <a:ext cx="10993" cy="2788919"/>
          </a:xfrm>
          <a:prstGeom prst="straightConnector1">
            <a:avLst/>
          </a:prstGeom>
          <a:ln w="9525" cap="flat" cmpd="sng" algn="ctr">
            <a:solidFill>
              <a:schemeClr val="accent2"/>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cxnSp>
        <p:nvCxnSpPr>
          <p:cNvPr id="28" name="Straight Arrow Connector 27">
            <a:extLst>
              <a:ext uri="{FF2B5EF4-FFF2-40B4-BE49-F238E27FC236}">
                <a16:creationId xmlns:a16="http://schemas.microsoft.com/office/drawing/2014/main" id="{DAC561B9-F8A0-4FD3-AB27-7129AC912078}"/>
              </a:ext>
            </a:extLst>
          </p:cNvPr>
          <p:cNvCxnSpPr/>
          <p:nvPr/>
        </p:nvCxnSpPr>
        <p:spPr>
          <a:xfrm>
            <a:off x="2564871" y="5356614"/>
            <a:ext cx="267375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ED658334-4EAA-4AC7-A798-0B12714DAA3D}"/>
              </a:ext>
            </a:extLst>
          </p:cNvPr>
          <p:cNvCxnSpPr/>
          <p:nvPr/>
        </p:nvCxnSpPr>
        <p:spPr>
          <a:xfrm flipH="1">
            <a:off x="6689868" y="5356614"/>
            <a:ext cx="293725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6" name="TextBox 35">
            <a:extLst>
              <a:ext uri="{FF2B5EF4-FFF2-40B4-BE49-F238E27FC236}">
                <a16:creationId xmlns:a16="http://schemas.microsoft.com/office/drawing/2014/main" id="{1776D996-55A1-4E9D-AFB5-8718586FE344}"/>
              </a:ext>
            </a:extLst>
          </p:cNvPr>
          <p:cNvSpPr txBox="1"/>
          <p:nvPr/>
        </p:nvSpPr>
        <p:spPr>
          <a:xfrm>
            <a:off x="5477548" y="5235371"/>
            <a:ext cx="1374282" cy="276999"/>
          </a:xfrm>
          <a:prstGeom prst="rect">
            <a:avLst/>
          </a:prstGeom>
          <a:noFill/>
        </p:spPr>
        <p:txBody>
          <a:bodyPr wrap="square" rtlCol="0">
            <a:spAutoFit/>
          </a:bodyPr>
          <a:lstStyle/>
          <a:p>
            <a:r>
              <a:rPr lang="ar-KW" sz="1200" dirty="0">
                <a:solidFill>
                  <a:prstClr val="black"/>
                </a:solidFill>
                <a:cs typeface="mohammad bold art 1" pitchFamily="2" charset="-78"/>
              </a:rPr>
              <a:t>خلال يومي عمل</a:t>
            </a:r>
            <a:endParaRPr lang="en-US" sz="1200" dirty="0">
              <a:solidFill>
                <a:prstClr val="black"/>
              </a:solidFill>
              <a:cs typeface="mohammad bold art 1" pitchFamily="2" charset="-78"/>
            </a:endParaRPr>
          </a:p>
        </p:txBody>
      </p:sp>
    </p:spTree>
    <p:extLst>
      <p:ext uri="{BB962C8B-B14F-4D97-AF65-F5344CB8AC3E}">
        <p14:creationId xmlns:p14="http://schemas.microsoft.com/office/powerpoint/2010/main" val="28104868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Connector 18"/>
          <p:cNvCxnSpPr/>
          <p:nvPr/>
        </p:nvCxnSpPr>
        <p:spPr>
          <a:xfrm>
            <a:off x="-10666" y="782148"/>
            <a:ext cx="12202666" cy="1623"/>
          </a:xfrm>
          <a:prstGeom prst="line">
            <a:avLst/>
          </a:prstGeom>
          <a:ln/>
        </p:spPr>
        <p:style>
          <a:lnRef idx="1">
            <a:schemeClr val="accent3"/>
          </a:lnRef>
          <a:fillRef idx="0">
            <a:schemeClr val="accent3"/>
          </a:fillRef>
          <a:effectRef idx="0">
            <a:schemeClr val="accent3"/>
          </a:effectRef>
          <a:fontRef idx="minor">
            <a:schemeClr val="tx1"/>
          </a:fontRef>
        </p:style>
      </p:cxnSp>
      <p:sp>
        <p:nvSpPr>
          <p:cNvPr id="2" name="Rectangle 1"/>
          <p:cNvSpPr/>
          <p:nvPr/>
        </p:nvSpPr>
        <p:spPr>
          <a:xfrm>
            <a:off x="2147604" y="172779"/>
            <a:ext cx="7167347" cy="584775"/>
          </a:xfrm>
          <a:prstGeom prst="rect">
            <a:avLst/>
          </a:prstGeom>
        </p:spPr>
        <p:txBody>
          <a:bodyPr wrap="none">
            <a:spAutoFit/>
          </a:bodyPr>
          <a:lstStyle/>
          <a:p>
            <a:pPr lvl="0" rtl="1" fontAlgn="base">
              <a:spcBef>
                <a:spcPct val="0"/>
              </a:spcBef>
              <a:spcAft>
                <a:spcPts val="600"/>
              </a:spcAft>
            </a:pPr>
            <a:r>
              <a:rPr lang="ar-KW" sz="3200" b="1" dirty="0">
                <a:solidFill>
                  <a:schemeClr val="accent1">
                    <a:lumMod val="50000"/>
                  </a:schemeClr>
                </a:solidFill>
                <a:latin typeface="Calibri" pitchFamily="34" charset="0"/>
                <a:cs typeface="mohammad bold art 1" pitchFamily="2" charset="-78"/>
              </a:rPr>
              <a:t>تعديل قواعد الشركة الكويتية للمقاصة </a:t>
            </a:r>
          </a:p>
        </p:txBody>
      </p:sp>
      <p:sp>
        <p:nvSpPr>
          <p:cNvPr id="4" name="Subtitle 3"/>
          <p:cNvSpPr>
            <a:spLocks noGrp="1"/>
          </p:cNvSpPr>
          <p:nvPr>
            <p:ph type="subTitle" idx="1"/>
          </p:nvPr>
        </p:nvSpPr>
        <p:spPr>
          <a:xfrm>
            <a:off x="504826" y="901543"/>
            <a:ext cx="11314008" cy="5054914"/>
          </a:xfrm>
        </p:spPr>
        <p:txBody>
          <a:bodyPr>
            <a:normAutofit/>
          </a:bodyPr>
          <a:lstStyle/>
          <a:p>
            <a:pPr algn="r"/>
            <a:endParaRPr lang="ar-KW" sz="1800" u="sng" dirty="0">
              <a:cs typeface="mohammad bold art 1" pitchFamily="2" charset="-78"/>
            </a:endParaRPr>
          </a:p>
          <a:p>
            <a:pPr algn="r"/>
            <a:r>
              <a:rPr lang="ar-KW" sz="1800" u="sng" dirty="0">
                <a:solidFill>
                  <a:srgbClr val="5B9BD5">
                    <a:lumMod val="50000"/>
                  </a:srgbClr>
                </a:solidFill>
                <a:cs typeface="mohammad bold art 1" pitchFamily="2" charset="-78"/>
              </a:rPr>
              <a:t>التعديلات الخاصة بقواعد الشركة  الكويتية للمقاصة لطرح خدمة حساب التداول بالهامش :</a:t>
            </a:r>
            <a:r>
              <a:rPr lang="en-US" sz="1800" u="sng" dirty="0">
                <a:solidFill>
                  <a:srgbClr val="5B9BD5">
                    <a:lumMod val="50000"/>
                  </a:srgbClr>
                </a:solidFill>
                <a:cs typeface="mohammad bold art 1" pitchFamily="2" charset="-78"/>
              </a:rPr>
              <a:t>   </a:t>
            </a:r>
            <a:endParaRPr lang="ar-KW" sz="1800" u="sng" dirty="0">
              <a:solidFill>
                <a:srgbClr val="5B9BD5">
                  <a:lumMod val="50000"/>
                </a:srgbClr>
              </a:solidFill>
              <a:cs typeface="mohammad bold art 1" pitchFamily="2" charset="-78"/>
            </a:endParaRPr>
          </a:p>
          <a:p>
            <a:pPr algn="r"/>
            <a:r>
              <a:rPr lang="ar-KW" sz="1800" dirty="0">
                <a:cs typeface="mohammad bold art 1" pitchFamily="2" charset="-78"/>
              </a:rPr>
              <a:t> </a:t>
            </a:r>
          </a:p>
          <a:p>
            <a:pPr marL="285750" indent="-285750" algn="r" rtl="1">
              <a:buFont typeface="Arial" panose="020B0604020202020204" pitchFamily="34" charset="0"/>
              <a:buChar char="•"/>
            </a:pPr>
            <a:r>
              <a:rPr lang="ar-KW" sz="1800" dirty="0">
                <a:solidFill>
                  <a:srgbClr val="5B9BD5">
                    <a:lumMod val="50000"/>
                  </a:srgbClr>
                </a:solidFill>
                <a:cs typeface="mohammad bold art 1" pitchFamily="2" charset="-78"/>
              </a:rPr>
              <a:t>تم إضافة التعريفات الخاصة بطرح خدمة التداول بالهامش إلى قواعد الشركة الكويتية للمقاصة وهي كالتالي: </a:t>
            </a:r>
          </a:p>
          <a:p>
            <a:pPr algn="r" rtl="1"/>
            <a:endParaRPr lang="ar-KW" sz="1800" dirty="0">
              <a:solidFill>
                <a:srgbClr val="5B9BD5">
                  <a:lumMod val="50000"/>
                </a:srgbClr>
              </a:solidFill>
              <a:cs typeface="mohammad bold art 1" pitchFamily="2" charset="-78"/>
            </a:endParaRPr>
          </a:p>
          <a:p>
            <a:pPr algn="r" rtl="1"/>
            <a:r>
              <a:rPr lang="ar-KW" sz="1800" dirty="0">
                <a:solidFill>
                  <a:srgbClr val="5B9BD5">
                    <a:lumMod val="50000"/>
                  </a:srgbClr>
                </a:solidFill>
                <a:cs typeface="mohammad bold art 1" pitchFamily="2" charset="-78"/>
              </a:rPr>
              <a:t>	</a:t>
            </a:r>
            <a:r>
              <a:rPr lang="ar-KW" sz="1800" b="1" dirty="0">
                <a:solidFill>
                  <a:srgbClr val="5B9BD5">
                    <a:lumMod val="50000"/>
                  </a:srgbClr>
                </a:solidFill>
                <a:cs typeface="mohammad bold art 1" pitchFamily="2" charset="-78"/>
              </a:rPr>
              <a:t>- التداول بالهامش. </a:t>
            </a:r>
          </a:p>
          <a:p>
            <a:pPr algn="r" rtl="1"/>
            <a:r>
              <a:rPr lang="ar-KW" sz="1800" b="1" dirty="0">
                <a:solidFill>
                  <a:srgbClr val="5B9BD5">
                    <a:lumMod val="50000"/>
                  </a:srgbClr>
                </a:solidFill>
                <a:cs typeface="mohammad bold art 1" pitchFamily="2" charset="-78"/>
              </a:rPr>
              <a:t>	- حساب التداول بالهامش. </a:t>
            </a:r>
          </a:p>
          <a:p>
            <a:pPr algn="r" rtl="1"/>
            <a:r>
              <a:rPr lang="ar-KW" sz="1800" b="1" dirty="0">
                <a:solidFill>
                  <a:srgbClr val="5B9BD5">
                    <a:lumMod val="50000"/>
                  </a:srgbClr>
                </a:solidFill>
                <a:cs typeface="mohammad bold art 1" pitchFamily="2" charset="-78"/>
              </a:rPr>
              <a:t>	- مقدم خدمة التداول بالهامش. </a:t>
            </a:r>
          </a:p>
          <a:p>
            <a:pPr algn="r" rtl="1"/>
            <a:r>
              <a:rPr lang="ar-KW" sz="1800" b="1" dirty="0">
                <a:solidFill>
                  <a:srgbClr val="5B9BD5">
                    <a:lumMod val="50000"/>
                  </a:srgbClr>
                </a:solidFill>
                <a:cs typeface="mohammad bold art 1" pitchFamily="2" charset="-78"/>
              </a:rPr>
              <a:t>	- حساب مجمع لخدمة التداول بالهامش. </a:t>
            </a:r>
          </a:p>
          <a:p>
            <a:pPr algn="r" rtl="1"/>
            <a:endParaRPr lang="ar-KW" sz="1800" dirty="0">
              <a:solidFill>
                <a:srgbClr val="5B9BD5">
                  <a:lumMod val="50000"/>
                </a:srgbClr>
              </a:solidFill>
              <a:cs typeface="mohammad bold art 1" pitchFamily="2" charset="-78"/>
            </a:endParaRPr>
          </a:p>
          <a:p>
            <a:pPr marL="285750" indent="-285750" algn="r" rtl="1">
              <a:buFont typeface="Arial" panose="020B0604020202020204" pitchFamily="34" charset="0"/>
              <a:buChar char="•"/>
            </a:pPr>
            <a:r>
              <a:rPr lang="ar-KW" sz="1800" dirty="0">
                <a:solidFill>
                  <a:srgbClr val="5B9BD5">
                    <a:lumMod val="50000"/>
                  </a:srgbClr>
                </a:solidFill>
                <a:cs typeface="mohammad bold art 1" pitchFamily="2" charset="-78"/>
              </a:rPr>
              <a:t>كما تم إضافة الإجراءات الخاصة لتقديم المقاصة خدمة فتح حساب التداول بالهامش كفئة من فئات الحسابات. 	</a:t>
            </a:r>
            <a:endParaRPr lang="en-US" sz="1800" dirty="0">
              <a:solidFill>
                <a:srgbClr val="5B9BD5">
                  <a:lumMod val="50000"/>
                </a:srgbClr>
              </a:solidFill>
              <a:cs typeface="mohammad bold art 1" pitchFamily="2" charset="-78"/>
            </a:endParaRPr>
          </a:p>
        </p:txBody>
      </p:sp>
    </p:spTree>
    <p:extLst>
      <p:ext uri="{BB962C8B-B14F-4D97-AF65-F5344CB8AC3E}">
        <p14:creationId xmlns:p14="http://schemas.microsoft.com/office/powerpoint/2010/main" val="3413712100"/>
      </p:ext>
    </p:extLst>
  </p:cSld>
  <p:clrMapOvr>
    <a:masterClrMapping/>
  </p:clrMapOvr>
  <p:transition spd="slow">
    <p:randomBar dir="vert"/>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2019" y="2121603"/>
            <a:ext cx="6455482" cy="492373"/>
          </a:xfrm>
        </p:spPr>
        <p:txBody>
          <a:bodyPr>
            <a:noAutofit/>
          </a:bodyPr>
          <a:lstStyle/>
          <a:p>
            <a:pPr lvl="0" algn="r" rtl="1" fontAlgn="base">
              <a:spcAft>
                <a:spcPts val="600"/>
              </a:spcAft>
            </a:pPr>
            <a:r>
              <a:rPr lang="ar-KW" sz="4000" b="1" dirty="0">
                <a:solidFill>
                  <a:srgbClr val="AD8100"/>
                </a:solidFill>
                <a:latin typeface="Calibri" pitchFamily="34" charset="0"/>
                <a:cs typeface="mohammad bold art 1" pitchFamily="2" charset="-78"/>
              </a:rPr>
              <a:t>خامساً</a:t>
            </a:r>
          </a:p>
        </p:txBody>
      </p:sp>
      <p:sp>
        <p:nvSpPr>
          <p:cNvPr id="6" name="Subtitle 5"/>
          <p:cNvSpPr>
            <a:spLocks noGrp="1"/>
          </p:cNvSpPr>
          <p:nvPr>
            <p:ph type="subTitle" idx="1"/>
          </p:nvPr>
        </p:nvSpPr>
        <p:spPr>
          <a:xfrm>
            <a:off x="1524000" y="3083690"/>
            <a:ext cx="9144000" cy="944331"/>
          </a:xfrm>
        </p:spPr>
        <p:txBody>
          <a:bodyPr>
            <a:normAutofit/>
          </a:bodyPr>
          <a:lstStyle/>
          <a:p>
            <a:pPr lvl="0" rtl="1" fontAlgn="base">
              <a:spcBef>
                <a:spcPct val="0"/>
              </a:spcBef>
              <a:spcAft>
                <a:spcPts val="600"/>
              </a:spcAft>
            </a:pPr>
            <a:r>
              <a:rPr lang="ar-KW" sz="4000" b="1" dirty="0">
                <a:solidFill>
                  <a:schemeClr val="accent1">
                    <a:lumMod val="50000"/>
                  </a:schemeClr>
                </a:solidFill>
                <a:latin typeface="Calibri" pitchFamily="34" charset="0"/>
                <a:cs typeface="mohammad bold art 1" pitchFamily="2" charset="-78"/>
              </a:rPr>
              <a:t>الأسئلة </a:t>
            </a:r>
          </a:p>
          <a:p>
            <a:endParaRPr lang="ar-KW" sz="4000" dirty="0"/>
          </a:p>
        </p:txBody>
      </p:sp>
      <p:cxnSp>
        <p:nvCxnSpPr>
          <p:cNvPr id="13" name="Straight Connector 12"/>
          <p:cNvCxnSpPr/>
          <p:nvPr/>
        </p:nvCxnSpPr>
        <p:spPr>
          <a:xfrm>
            <a:off x="3128196" y="3893860"/>
            <a:ext cx="6100883" cy="29277"/>
          </a:xfrm>
          <a:prstGeom prst="line">
            <a:avLst/>
          </a:prstGeom>
          <a:ln w="28575">
            <a:solidFill>
              <a:schemeClr val="bg1">
                <a:lumMod val="65000"/>
              </a:schemeClr>
            </a:solidFill>
          </a:ln>
        </p:spPr>
        <p:style>
          <a:lnRef idx="1">
            <a:schemeClr val="accent3"/>
          </a:lnRef>
          <a:fillRef idx="0">
            <a:schemeClr val="accent3"/>
          </a:fillRef>
          <a:effectRef idx="0">
            <a:schemeClr val="accent3"/>
          </a:effectRef>
          <a:fontRef idx="minor">
            <a:schemeClr val="tx1"/>
          </a:fontRef>
        </p:style>
      </p:cxnSp>
      <p:cxnSp>
        <p:nvCxnSpPr>
          <p:cNvPr id="9" name="Straight Connector 8"/>
          <p:cNvCxnSpPr/>
          <p:nvPr/>
        </p:nvCxnSpPr>
        <p:spPr>
          <a:xfrm>
            <a:off x="-10666" y="782148"/>
            <a:ext cx="12202666" cy="1623"/>
          </a:xfrm>
          <a:prstGeom prst="line">
            <a:avLst/>
          </a:prstGeom>
          <a:ln/>
        </p:spPr>
        <p:style>
          <a:lnRef idx="1">
            <a:schemeClr val="accent3"/>
          </a:lnRef>
          <a:fillRef idx="0">
            <a:schemeClr val="accent3"/>
          </a:fillRef>
          <a:effectRef idx="0">
            <a:schemeClr val="accent3"/>
          </a:effectRef>
          <a:fontRef idx="minor">
            <a:schemeClr val="tx1"/>
          </a:fontRef>
        </p:style>
      </p:cxnSp>
    </p:spTree>
    <p:extLst>
      <p:ext uri="{BB962C8B-B14F-4D97-AF65-F5344CB8AC3E}">
        <p14:creationId xmlns:p14="http://schemas.microsoft.com/office/powerpoint/2010/main" val="2412147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Click="0">
        <p15:prstTrans prst="drape"/>
      </p:transition>
    </mc:Choice>
    <mc:Fallback xmlns="">
      <p:transition spd="slow" advClick="0">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ubtitle 2"/>
          <p:cNvSpPr txBox="1">
            <a:spLocks/>
          </p:cNvSpPr>
          <p:nvPr/>
        </p:nvSpPr>
        <p:spPr>
          <a:xfrm>
            <a:off x="1268514" y="5919220"/>
            <a:ext cx="9644305" cy="575809"/>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rtl="1"/>
            <a:endParaRPr lang="ar-KW" sz="1050" dirty="0">
              <a:solidFill>
                <a:schemeClr val="accent1">
                  <a:lumMod val="50000"/>
                </a:schemeClr>
              </a:solidFill>
              <a:cs typeface="mohammad bold art 1" pitchFamily="2" charset="-78"/>
            </a:endParaRPr>
          </a:p>
        </p:txBody>
      </p:sp>
      <p:sp>
        <p:nvSpPr>
          <p:cNvPr id="6" name="Subtitle 5"/>
          <p:cNvSpPr>
            <a:spLocks noGrp="1"/>
          </p:cNvSpPr>
          <p:nvPr>
            <p:ph type="subTitle" idx="1"/>
          </p:nvPr>
        </p:nvSpPr>
        <p:spPr>
          <a:xfrm>
            <a:off x="1524000" y="3083690"/>
            <a:ext cx="9144000" cy="944331"/>
          </a:xfrm>
        </p:spPr>
        <p:txBody>
          <a:bodyPr>
            <a:normAutofit/>
          </a:bodyPr>
          <a:lstStyle/>
          <a:p>
            <a:pPr lvl="0" rtl="1" fontAlgn="base">
              <a:spcBef>
                <a:spcPct val="0"/>
              </a:spcBef>
              <a:spcAft>
                <a:spcPts val="600"/>
              </a:spcAft>
            </a:pPr>
            <a:r>
              <a:rPr lang="ar-KW" sz="5400" b="1" dirty="0">
                <a:solidFill>
                  <a:schemeClr val="accent1">
                    <a:lumMod val="50000"/>
                  </a:schemeClr>
                </a:solidFill>
                <a:latin typeface="Calibri" pitchFamily="34" charset="0"/>
                <a:cs typeface="mohammad bold art 1" pitchFamily="2" charset="-78"/>
              </a:rPr>
              <a:t>«</a:t>
            </a:r>
            <a:r>
              <a:rPr lang="ar-KW" sz="5400" b="1" dirty="0">
                <a:solidFill>
                  <a:srgbClr val="AD8100"/>
                </a:solidFill>
                <a:latin typeface="Calibri" pitchFamily="34" charset="0"/>
                <a:cs typeface="mohammad bold art 1" pitchFamily="2" charset="-78"/>
              </a:rPr>
              <a:t> شكرا </a:t>
            </a:r>
            <a:r>
              <a:rPr lang="ar-KW" sz="5400" b="1" dirty="0">
                <a:solidFill>
                  <a:schemeClr val="accent1">
                    <a:lumMod val="50000"/>
                  </a:schemeClr>
                </a:solidFill>
                <a:latin typeface="Calibri" pitchFamily="34" charset="0"/>
                <a:cs typeface="mohammad bold art 1" pitchFamily="2" charset="-78"/>
              </a:rPr>
              <a:t>»</a:t>
            </a:r>
          </a:p>
        </p:txBody>
      </p:sp>
      <p:cxnSp>
        <p:nvCxnSpPr>
          <p:cNvPr id="13" name="Straight Connector 12"/>
          <p:cNvCxnSpPr/>
          <p:nvPr/>
        </p:nvCxnSpPr>
        <p:spPr>
          <a:xfrm>
            <a:off x="4703081" y="3916769"/>
            <a:ext cx="2775169" cy="9772"/>
          </a:xfrm>
          <a:prstGeom prst="line">
            <a:avLst/>
          </a:prstGeom>
          <a:ln w="28575">
            <a:solidFill>
              <a:schemeClr val="bg1">
                <a:lumMod val="65000"/>
              </a:schemeClr>
            </a:solidFill>
          </a:ln>
        </p:spPr>
        <p:style>
          <a:lnRef idx="1">
            <a:schemeClr val="accent3"/>
          </a:lnRef>
          <a:fillRef idx="0">
            <a:schemeClr val="accent3"/>
          </a:fillRef>
          <a:effectRef idx="0">
            <a:schemeClr val="accent3"/>
          </a:effectRef>
          <a:fontRef idx="minor">
            <a:schemeClr val="tx1"/>
          </a:fontRef>
        </p:style>
      </p:cxnSp>
      <p:cxnSp>
        <p:nvCxnSpPr>
          <p:cNvPr id="9" name="Straight Connector 8"/>
          <p:cNvCxnSpPr/>
          <p:nvPr/>
        </p:nvCxnSpPr>
        <p:spPr>
          <a:xfrm>
            <a:off x="-10666" y="782148"/>
            <a:ext cx="12202666" cy="1623"/>
          </a:xfrm>
          <a:prstGeom prst="line">
            <a:avLst/>
          </a:prstGeom>
          <a:ln/>
        </p:spPr>
        <p:style>
          <a:lnRef idx="1">
            <a:schemeClr val="accent3"/>
          </a:lnRef>
          <a:fillRef idx="0">
            <a:schemeClr val="accent3"/>
          </a:fillRef>
          <a:effectRef idx="0">
            <a:schemeClr val="accent3"/>
          </a:effectRef>
          <a:fontRef idx="minor">
            <a:schemeClr val="tx1"/>
          </a:fontRef>
        </p:style>
      </p:cxnSp>
    </p:spTree>
    <p:extLst>
      <p:ext uri="{BB962C8B-B14F-4D97-AF65-F5344CB8AC3E}">
        <p14:creationId xmlns:p14="http://schemas.microsoft.com/office/powerpoint/2010/main" val="7130739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5"/>
          <p:cNvSpPr>
            <a:spLocks noGrp="1"/>
          </p:cNvSpPr>
          <p:nvPr>
            <p:ph type="subTitle" idx="1"/>
          </p:nvPr>
        </p:nvSpPr>
        <p:spPr>
          <a:xfrm>
            <a:off x="1518667" y="3055115"/>
            <a:ext cx="9144000" cy="944331"/>
          </a:xfrm>
        </p:spPr>
        <p:txBody>
          <a:bodyPr>
            <a:normAutofit/>
          </a:bodyPr>
          <a:lstStyle/>
          <a:p>
            <a:pPr rtl="1"/>
            <a:r>
              <a:rPr lang="ar-KW" sz="4000" b="1" dirty="0">
                <a:solidFill>
                  <a:schemeClr val="accent1">
                    <a:lumMod val="50000"/>
                  </a:schemeClr>
                </a:solidFill>
                <a:latin typeface="Calibri" pitchFamily="34" charset="0"/>
                <a:cs typeface="mohammad bold art 1" pitchFamily="2" charset="-78"/>
              </a:rPr>
              <a:t>برنامج تطوير السوق</a:t>
            </a:r>
          </a:p>
          <a:p>
            <a:endParaRPr lang="ar-KW" sz="4000" dirty="0"/>
          </a:p>
        </p:txBody>
      </p:sp>
      <p:cxnSp>
        <p:nvCxnSpPr>
          <p:cNvPr id="13" name="Straight Connector 12"/>
          <p:cNvCxnSpPr/>
          <p:nvPr/>
        </p:nvCxnSpPr>
        <p:spPr>
          <a:xfrm>
            <a:off x="3128196" y="3893860"/>
            <a:ext cx="6100883" cy="29277"/>
          </a:xfrm>
          <a:prstGeom prst="line">
            <a:avLst/>
          </a:prstGeom>
          <a:ln w="28575">
            <a:solidFill>
              <a:schemeClr val="bg1">
                <a:lumMod val="65000"/>
              </a:schemeClr>
            </a:solidFill>
          </a:ln>
        </p:spPr>
        <p:style>
          <a:lnRef idx="1">
            <a:schemeClr val="accent3"/>
          </a:lnRef>
          <a:fillRef idx="0">
            <a:schemeClr val="accent3"/>
          </a:fillRef>
          <a:effectRef idx="0">
            <a:schemeClr val="accent3"/>
          </a:effectRef>
          <a:fontRef idx="minor">
            <a:schemeClr val="tx1"/>
          </a:fontRef>
        </p:style>
      </p:cxnSp>
      <p:cxnSp>
        <p:nvCxnSpPr>
          <p:cNvPr id="9" name="Straight Connector 8"/>
          <p:cNvCxnSpPr/>
          <p:nvPr/>
        </p:nvCxnSpPr>
        <p:spPr>
          <a:xfrm>
            <a:off x="-10666" y="782148"/>
            <a:ext cx="12202666" cy="1623"/>
          </a:xfrm>
          <a:prstGeom prst="line">
            <a:avLst/>
          </a:prstGeom>
          <a:ln/>
        </p:spPr>
        <p:style>
          <a:lnRef idx="1">
            <a:schemeClr val="accent3"/>
          </a:lnRef>
          <a:fillRef idx="0">
            <a:schemeClr val="accent3"/>
          </a:fillRef>
          <a:effectRef idx="0">
            <a:schemeClr val="accent3"/>
          </a:effectRef>
          <a:fontRef idx="minor">
            <a:schemeClr val="tx1"/>
          </a:fontRef>
        </p:style>
      </p:cxnSp>
    </p:spTree>
    <p:extLst>
      <p:ext uri="{BB962C8B-B14F-4D97-AF65-F5344CB8AC3E}">
        <p14:creationId xmlns:p14="http://schemas.microsoft.com/office/powerpoint/2010/main" val="182955299"/>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C7702-EEA5-4CC3-8890-07D7DE440C57}"/>
              </a:ext>
            </a:extLst>
          </p:cNvPr>
          <p:cNvSpPr>
            <a:spLocks noGrp="1"/>
          </p:cNvSpPr>
          <p:nvPr>
            <p:ph type="title"/>
          </p:nvPr>
        </p:nvSpPr>
        <p:spPr>
          <a:xfrm>
            <a:off x="1202267" y="83363"/>
            <a:ext cx="10515600" cy="831447"/>
          </a:xfrm>
        </p:spPr>
        <p:txBody>
          <a:bodyPr>
            <a:normAutofit/>
          </a:bodyPr>
          <a:lstStyle/>
          <a:p>
            <a:pPr algn="ctr"/>
            <a:r>
              <a:rPr lang="ar-KW" sz="2800" dirty="0">
                <a:solidFill>
                  <a:srgbClr val="114C76"/>
                </a:solidFill>
                <a:cs typeface="mohammad bold art 1" pitchFamily="2" charset="-78"/>
              </a:rPr>
              <a:t>مراحل ومخرجات برنامج تطوير سوق المال</a:t>
            </a:r>
            <a:endParaRPr lang="en-US" sz="2800" dirty="0">
              <a:cs typeface="mohammad bold art 1" pitchFamily="2" charset="-78"/>
            </a:endParaRPr>
          </a:p>
        </p:txBody>
      </p:sp>
      <p:sp>
        <p:nvSpPr>
          <p:cNvPr id="3" name="Slide Number Placeholder 2">
            <a:extLst>
              <a:ext uri="{FF2B5EF4-FFF2-40B4-BE49-F238E27FC236}">
                <a16:creationId xmlns:a16="http://schemas.microsoft.com/office/drawing/2014/main" id="{37B8F0BE-93CE-456E-8DEF-B407CBDAA1A0}"/>
              </a:ext>
            </a:extLst>
          </p:cNvPr>
          <p:cNvSpPr>
            <a:spLocks noGrp="1"/>
          </p:cNvSpPr>
          <p:nvPr>
            <p:ph type="sldNum" sz="quarter" idx="12"/>
          </p:nvPr>
        </p:nvSpPr>
        <p:spPr/>
        <p:txBody>
          <a:bodyPr/>
          <a:lstStyle/>
          <a:p>
            <a:fld id="{D617D6B5-4F74-419E-BB4B-29ED9B35EF7E}" type="slidenum">
              <a:rPr lang="ar-KW" smtClean="0">
                <a:cs typeface="mohammad bold art 1" pitchFamily="2" charset="-78"/>
              </a:rPr>
              <a:t>4</a:t>
            </a:fld>
            <a:endParaRPr lang="ar-KW">
              <a:cs typeface="mohammad bold art 1" pitchFamily="2" charset="-78"/>
            </a:endParaRPr>
          </a:p>
        </p:txBody>
      </p:sp>
      <p:sp>
        <p:nvSpPr>
          <p:cNvPr id="43" name="Pentagon 85">
            <a:extLst>
              <a:ext uri="{FF2B5EF4-FFF2-40B4-BE49-F238E27FC236}">
                <a16:creationId xmlns:a16="http://schemas.microsoft.com/office/drawing/2014/main" id="{9341F5F2-9CA9-422E-A8E1-68403E352DCE}"/>
              </a:ext>
            </a:extLst>
          </p:cNvPr>
          <p:cNvSpPr/>
          <p:nvPr/>
        </p:nvSpPr>
        <p:spPr>
          <a:xfrm rot="10800000">
            <a:off x="7915409" y="4476241"/>
            <a:ext cx="479045" cy="416256"/>
          </a:xfrm>
          <a:prstGeom prst="homePlate">
            <a:avLst/>
          </a:prstGeom>
          <a:solidFill>
            <a:srgbClr val="114C76"/>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363636"/>
              </a:solidFill>
              <a:effectLst/>
              <a:uLnTx/>
              <a:uFillTx/>
              <a:latin typeface="Calibri" panose="020F0502020204030204"/>
              <a:cs typeface="mohammad bold art 1" pitchFamily="2" charset="-78"/>
            </a:endParaRPr>
          </a:p>
        </p:txBody>
      </p:sp>
      <p:sp>
        <p:nvSpPr>
          <p:cNvPr id="44" name="Oval 43">
            <a:extLst>
              <a:ext uri="{FF2B5EF4-FFF2-40B4-BE49-F238E27FC236}">
                <a16:creationId xmlns:a16="http://schemas.microsoft.com/office/drawing/2014/main" id="{2892E277-80AC-455E-AC6C-401A4EE1B80E}"/>
              </a:ext>
            </a:extLst>
          </p:cNvPr>
          <p:cNvSpPr/>
          <p:nvPr/>
        </p:nvSpPr>
        <p:spPr>
          <a:xfrm>
            <a:off x="4710623" y="1447562"/>
            <a:ext cx="2844677" cy="2844677"/>
          </a:xfrm>
          <a:prstGeom prst="ellipse">
            <a:avLst/>
          </a:prstGeom>
          <a:solidFill>
            <a:srgbClr val="FFFFFF">
              <a:lumMod val="95000"/>
            </a:srgbClr>
          </a:solidFill>
          <a:ln w="12700" cap="flat" cmpd="sng" algn="ctr">
            <a:noFill/>
            <a:prstDash val="solid"/>
            <a:miter lim="800000"/>
          </a:ln>
          <a:effectLst/>
          <a:scene3d>
            <a:camera prst="orthographicFront">
              <a:rot lat="0" lon="0" rev="0"/>
            </a:camera>
            <a:lightRig rig="balanced" dir="t">
              <a:rot lat="0" lon="0" rev="8700000"/>
            </a:lightRig>
          </a:scene3d>
          <a:sp3d/>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a:ln>
                <a:noFill/>
              </a:ln>
              <a:solidFill>
                <a:srgbClr val="363636"/>
              </a:solidFill>
              <a:effectLst/>
              <a:uLnTx/>
              <a:uFillTx/>
              <a:latin typeface="Calibri" panose="020F0502020204030204"/>
              <a:cs typeface="mohammad bold art 1" pitchFamily="2" charset="-78"/>
            </a:endParaRPr>
          </a:p>
        </p:txBody>
      </p:sp>
      <p:sp>
        <p:nvSpPr>
          <p:cNvPr id="45" name="Freeform: Shape 100">
            <a:extLst>
              <a:ext uri="{FF2B5EF4-FFF2-40B4-BE49-F238E27FC236}">
                <a16:creationId xmlns:a16="http://schemas.microsoft.com/office/drawing/2014/main" id="{7611D561-25A9-4C11-94E0-8348773B6FDF}"/>
              </a:ext>
            </a:extLst>
          </p:cNvPr>
          <p:cNvSpPr/>
          <p:nvPr/>
        </p:nvSpPr>
        <p:spPr>
          <a:xfrm>
            <a:off x="4437512" y="1181030"/>
            <a:ext cx="1502569" cy="1502569"/>
          </a:xfrm>
          <a:custGeom>
            <a:avLst/>
            <a:gdLst>
              <a:gd name="connsiteX0" fmla="*/ 0 w 2003425"/>
              <a:gd name="connsiteY0" fmla="*/ 0 h 2003425"/>
              <a:gd name="connsiteX1" fmla="*/ 2003425 w 2003425"/>
              <a:gd name="connsiteY1" fmla="*/ 0 h 2003425"/>
              <a:gd name="connsiteX2" fmla="*/ 2003425 w 2003425"/>
              <a:gd name="connsiteY2" fmla="*/ 1466359 h 2003425"/>
              <a:gd name="connsiteX3" fmla="*/ 1935571 w 2003425"/>
              <a:gd name="connsiteY3" fmla="*/ 1491194 h 2003425"/>
              <a:gd name="connsiteX4" fmla="*/ 1491196 w 2003425"/>
              <a:gd name="connsiteY4" fmla="*/ 1935570 h 2003425"/>
              <a:gd name="connsiteX5" fmla="*/ 1470132 w 2003425"/>
              <a:gd name="connsiteY5" fmla="*/ 2003425 h 2003425"/>
              <a:gd name="connsiteX6" fmla="*/ 0 w 2003425"/>
              <a:gd name="connsiteY6" fmla="*/ 2003425 h 2003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03425" h="2003425">
                <a:moveTo>
                  <a:pt x="0" y="0"/>
                </a:moveTo>
                <a:lnTo>
                  <a:pt x="2003425" y="0"/>
                </a:lnTo>
                <a:lnTo>
                  <a:pt x="2003425" y="1466359"/>
                </a:lnTo>
                <a:lnTo>
                  <a:pt x="1935571" y="1491194"/>
                </a:lnTo>
                <a:cubicBezTo>
                  <a:pt x="1735769" y="1575704"/>
                  <a:pt x="1575705" y="1735767"/>
                  <a:pt x="1491196" y="1935570"/>
                </a:cubicBezTo>
                <a:lnTo>
                  <a:pt x="1470132" y="2003425"/>
                </a:lnTo>
                <a:lnTo>
                  <a:pt x="0" y="2003425"/>
                </a:lnTo>
                <a:close/>
              </a:path>
            </a:pathLst>
          </a:custGeom>
          <a:solidFill>
            <a:srgbClr val="595959">
              <a:lumMod val="20000"/>
              <a:lumOff val="80000"/>
            </a:srgbClr>
          </a:solidFill>
          <a:ln w="12700" cap="flat" cmpd="sng" algn="ctr">
            <a:noFill/>
            <a:prstDash val="solid"/>
            <a:miter lim="800000"/>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a:ln>
                <a:noFill/>
              </a:ln>
              <a:solidFill>
                <a:srgbClr val="363636"/>
              </a:solidFill>
              <a:effectLst/>
              <a:uLnTx/>
              <a:uFillTx/>
              <a:latin typeface="Calibri" panose="020F0502020204030204"/>
              <a:cs typeface="mohammad bold art 1" pitchFamily="2" charset="-78"/>
            </a:endParaRPr>
          </a:p>
        </p:txBody>
      </p:sp>
      <p:sp>
        <p:nvSpPr>
          <p:cNvPr id="46" name="Freeform: Shape 104">
            <a:extLst>
              <a:ext uri="{FF2B5EF4-FFF2-40B4-BE49-F238E27FC236}">
                <a16:creationId xmlns:a16="http://schemas.microsoft.com/office/drawing/2014/main" id="{46E79363-D1FF-4355-B887-A65889634AE7}"/>
              </a:ext>
            </a:extLst>
          </p:cNvPr>
          <p:cNvSpPr/>
          <p:nvPr/>
        </p:nvSpPr>
        <p:spPr>
          <a:xfrm>
            <a:off x="6325843" y="1181030"/>
            <a:ext cx="1502569" cy="1502569"/>
          </a:xfrm>
          <a:custGeom>
            <a:avLst/>
            <a:gdLst>
              <a:gd name="connsiteX0" fmla="*/ 0 w 2003425"/>
              <a:gd name="connsiteY0" fmla="*/ 0 h 2003425"/>
              <a:gd name="connsiteX1" fmla="*/ 2003425 w 2003425"/>
              <a:gd name="connsiteY1" fmla="*/ 0 h 2003425"/>
              <a:gd name="connsiteX2" fmla="*/ 2003425 w 2003425"/>
              <a:gd name="connsiteY2" fmla="*/ 2003425 h 2003425"/>
              <a:gd name="connsiteX3" fmla="*/ 533294 w 2003425"/>
              <a:gd name="connsiteY3" fmla="*/ 2003425 h 2003425"/>
              <a:gd name="connsiteX4" fmla="*/ 512230 w 2003425"/>
              <a:gd name="connsiteY4" fmla="*/ 1935570 h 2003425"/>
              <a:gd name="connsiteX5" fmla="*/ 67855 w 2003425"/>
              <a:gd name="connsiteY5" fmla="*/ 1491194 h 2003425"/>
              <a:gd name="connsiteX6" fmla="*/ 0 w 2003425"/>
              <a:gd name="connsiteY6" fmla="*/ 1466359 h 2003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03425" h="2003425">
                <a:moveTo>
                  <a:pt x="0" y="0"/>
                </a:moveTo>
                <a:lnTo>
                  <a:pt x="2003425" y="0"/>
                </a:lnTo>
                <a:lnTo>
                  <a:pt x="2003425" y="2003425"/>
                </a:lnTo>
                <a:lnTo>
                  <a:pt x="533294" y="2003425"/>
                </a:lnTo>
                <a:lnTo>
                  <a:pt x="512230" y="1935570"/>
                </a:lnTo>
                <a:cubicBezTo>
                  <a:pt x="427721" y="1735767"/>
                  <a:pt x="267657" y="1575704"/>
                  <a:pt x="67855" y="1491194"/>
                </a:cubicBezTo>
                <a:lnTo>
                  <a:pt x="0" y="1466359"/>
                </a:lnTo>
                <a:close/>
              </a:path>
            </a:pathLst>
          </a:custGeom>
          <a:solidFill>
            <a:srgbClr val="C8964B"/>
          </a:solidFill>
          <a:ln w="12700" cap="flat" cmpd="sng" algn="ctr">
            <a:noFill/>
            <a:prstDash val="solid"/>
            <a:miter lim="800000"/>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a:ln>
                <a:noFill/>
              </a:ln>
              <a:solidFill>
                <a:srgbClr val="363636"/>
              </a:solidFill>
              <a:effectLst/>
              <a:uLnTx/>
              <a:uFillTx/>
              <a:latin typeface="Calibri" panose="020F0502020204030204"/>
              <a:cs typeface="mohammad bold art 1" pitchFamily="2" charset="-78"/>
            </a:endParaRPr>
          </a:p>
        </p:txBody>
      </p:sp>
      <p:sp>
        <p:nvSpPr>
          <p:cNvPr id="47" name="Freeform: Shape 102">
            <a:extLst>
              <a:ext uri="{FF2B5EF4-FFF2-40B4-BE49-F238E27FC236}">
                <a16:creationId xmlns:a16="http://schemas.microsoft.com/office/drawing/2014/main" id="{0DB7C447-42CC-4E4E-BE58-95F538D17CD1}"/>
              </a:ext>
            </a:extLst>
          </p:cNvPr>
          <p:cNvSpPr/>
          <p:nvPr/>
        </p:nvSpPr>
        <p:spPr>
          <a:xfrm>
            <a:off x="4437512" y="3069361"/>
            <a:ext cx="1502569" cy="1502568"/>
          </a:xfrm>
          <a:custGeom>
            <a:avLst/>
            <a:gdLst>
              <a:gd name="connsiteX0" fmla="*/ 0 w 2003425"/>
              <a:gd name="connsiteY0" fmla="*/ 0 h 2003424"/>
              <a:gd name="connsiteX1" fmla="*/ 1470133 w 2003425"/>
              <a:gd name="connsiteY1" fmla="*/ 0 h 2003424"/>
              <a:gd name="connsiteX2" fmla="*/ 1491196 w 2003425"/>
              <a:gd name="connsiteY2" fmla="*/ 67854 h 2003424"/>
              <a:gd name="connsiteX3" fmla="*/ 1935571 w 2003425"/>
              <a:gd name="connsiteY3" fmla="*/ 512229 h 2003424"/>
              <a:gd name="connsiteX4" fmla="*/ 2003425 w 2003425"/>
              <a:gd name="connsiteY4" fmla="*/ 537064 h 2003424"/>
              <a:gd name="connsiteX5" fmla="*/ 2003425 w 2003425"/>
              <a:gd name="connsiteY5" fmla="*/ 2003424 h 2003424"/>
              <a:gd name="connsiteX6" fmla="*/ 0 w 2003425"/>
              <a:gd name="connsiteY6" fmla="*/ 2003424 h 20034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03425" h="2003424">
                <a:moveTo>
                  <a:pt x="0" y="0"/>
                </a:moveTo>
                <a:lnTo>
                  <a:pt x="1470133" y="0"/>
                </a:lnTo>
                <a:lnTo>
                  <a:pt x="1491196" y="67854"/>
                </a:lnTo>
                <a:cubicBezTo>
                  <a:pt x="1575705" y="267656"/>
                  <a:pt x="1735769" y="427720"/>
                  <a:pt x="1935571" y="512229"/>
                </a:cubicBezTo>
                <a:lnTo>
                  <a:pt x="2003425" y="537064"/>
                </a:lnTo>
                <a:lnTo>
                  <a:pt x="2003425" y="2003424"/>
                </a:lnTo>
                <a:lnTo>
                  <a:pt x="0" y="2003424"/>
                </a:lnTo>
                <a:close/>
              </a:path>
            </a:pathLst>
          </a:custGeom>
          <a:solidFill>
            <a:srgbClr val="595959">
              <a:lumMod val="40000"/>
              <a:lumOff val="60000"/>
            </a:srgbClr>
          </a:solidFill>
          <a:ln w="12700" cap="flat" cmpd="sng" algn="ctr">
            <a:noFill/>
            <a:prstDash val="solid"/>
            <a:miter lim="800000"/>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a:ln>
                <a:noFill/>
              </a:ln>
              <a:solidFill>
                <a:srgbClr val="363636"/>
              </a:solidFill>
              <a:effectLst/>
              <a:uLnTx/>
              <a:uFillTx/>
              <a:latin typeface="Calibri" panose="020F0502020204030204"/>
              <a:cs typeface="mohammad bold art 1" pitchFamily="2" charset="-78"/>
            </a:endParaRPr>
          </a:p>
        </p:txBody>
      </p:sp>
      <p:sp>
        <p:nvSpPr>
          <p:cNvPr id="48" name="Freeform: Shape 106">
            <a:extLst>
              <a:ext uri="{FF2B5EF4-FFF2-40B4-BE49-F238E27FC236}">
                <a16:creationId xmlns:a16="http://schemas.microsoft.com/office/drawing/2014/main" id="{684CAC22-EA42-426E-9A4A-063FB36E7B7A}"/>
              </a:ext>
            </a:extLst>
          </p:cNvPr>
          <p:cNvSpPr/>
          <p:nvPr/>
        </p:nvSpPr>
        <p:spPr>
          <a:xfrm>
            <a:off x="6325843" y="3069361"/>
            <a:ext cx="1502569" cy="1502568"/>
          </a:xfrm>
          <a:custGeom>
            <a:avLst/>
            <a:gdLst>
              <a:gd name="connsiteX0" fmla="*/ 533293 w 2003425"/>
              <a:gd name="connsiteY0" fmla="*/ 0 h 2003424"/>
              <a:gd name="connsiteX1" fmla="*/ 2003425 w 2003425"/>
              <a:gd name="connsiteY1" fmla="*/ 0 h 2003424"/>
              <a:gd name="connsiteX2" fmla="*/ 2003425 w 2003425"/>
              <a:gd name="connsiteY2" fmla="*/ 2003424 h 2003424"/>
              <a:gd name="connsiteX3" fmla="*/ 0 w 2003425"/>
              <a:gd name="connsiteY3" fmla="*/ 2003424 h 2003424"/>
              <a:gd name="connsiteX4" fmla="*/ 0 w 2003425"/>
              <a:gd name="connsiteY4" fmla="*/ 537064 h 2003424"/>
              <a:gd name="connsiteX5" fmla="*/ 67855 w 2003425"/>
              <a:gd name="connsiteY5" fmla="*/ 512229 h 2003424"/>
              <a:gd name="connsiteX6" fmla="*/ 512230 w 2003425"/>
              <a:gd name="connsiteY6" fmla="*/ 67854 h 20034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03425" h="2003424">
                <a:moveTo>
                  <a:pt x="533293" y="0"/>
                </a:moveTo>
                <a:lnTo>
                  <a:pt x="2003425" y="0"/>
                </a:lnTo>
                <a:lnTo>
                  <a:pt x="2003425" y="2003424"/>
                </a:lnTo>
                <a:lnTo>
                  <a:pt x="0" y="2003424"/>
                </a:lnTo>
                <a:lnTo>
                  <a:pt x="0" y="537064"/>
                </a:lnTo>
                <a:lnTo>
                  <a:pt x="67855" y="512229"/>
                </a:lnTo>
                <a:cubicBezTo>
                  <a:pt x="267657" y="427720"/>
                  <a:pt x="427721" y="267656"/>
                  <a:pt x="512230" y="67854"/>
                </a:cubicBezTo>
                <a:close/>
              </a:path>
            </a:pathLst>
          </a:custGeom>
          <a:solidFill>
            <a:srgbClr val="114C76"/>
          </a:solidFill>
          <a:ln w="12700" cap="flat" cmpd="sng" algn="ctr">
            <a:noFill/>
            <a:prstDash val="solid"/>
            <a:miter lim="800000"/>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a:ln>
                <a:noFill/>
              </a:ln>
              <a:solidFill>
                <a:srgbClr val="363636"/>
              </a:solidFill>
              <a:effectLst/>
              <a:uLnTx/>
              <a:uFillTx/>
              <a:latin typeface="Calibri" panose="020F0502020204030204"/>
              <a:cs typeface="mohammad bold art 1" pitchFamily="2" charset="-78"/>
            </a:endParaRPr>
          </a:p>
        </p:txBody>
      </p:sp>
      <p:grpSp>
        <p:nvGrpSpPr>
          <p:cNvPr id="49" name="Group 48">
            <a:extLst>
              <a:ext uri="{FF2B5EF4-FFF2-40B4-BE49-F238E27FC236}">
                <a16:creationId xmlns:a16="http://schemas.microsoft.com/office/drawing/2014/main" id="{7BE2D879-6C25-4FE8-B0C8-599CA551D397}"/>
              </a:ext>
            </a:extLst>
          </p:cNvPr>
          <p:cNvGrpSpPr/>
          <p:nvPr/>
        </p:nvGrpSpPr>
        <p:grpSpPr>
          <a:xfrm>
            <a:off x="827782" y="4353942"/>
            <a:ext cx="3204802" cy="1594709"/>
            <a:chOff x="8664654" y="1374393"/>
            <a:chExt cx="3194411" cy="2126279"/>
          </a:xfrm>
        </p:grpSpPr>
        <p:sp>
          <p:nvSpPr>
            <p:cNvPr id="50" name="TextBox 49">
              <a:extLst>
                <a:ext uri="{FF2B5EF4-FFF2-40B4-BE49-F238E27FC236}">
                  <a16:creationId xmlns:a16="http://schemas.microsoft.com/office/drawing/2014/main" id="{C74FE7AF-1755-4585-AF60-AA729501A895}"/>
                </a:ext>
              </a:extLst>
            </p:cNvPr>
            <p:cNvSpPr txBox="1"/>
            <p:nvPr/>
          </p:nvSpPr>
          <p:spPr>
            <a:xfrm>
              <a:off x="8907510" y="1374393"/>
              <a:ext cx="2937088" cy="553997"/>
            </a:xfrm>
            <a:prstGeom prst="rect">
              <a:avLst/>
            </a:prstGeom>
            <a:solidFill>
              <a:srgbClr val="595959">
                <a:lumMod val="40000"/>
                <a:lumOff val="60000"/>
              </a:srgbClr>
            </a:solidFill>
          </p:spPr>
          <p:txBody>
            <a:bodyPr wrap="square" lIns="0" rIns="0" rtlCol="0" anchor="b">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ar-KW" sz="2100" b="1" i="0" u="none" strike="noStrike" kern="0" cap="all" spc="0" normalizeH="0" baseline="0" noProof="0" dirty="0">
                  <a:ln>
                    <a:noFill/>
                  </a:ln>
                  <a:solidFill>
                    <a:srgbClr val="595959"/>
                  </a:solidFill>
                  <a:effectLst/>
                  <a:uLnTx/>
                  <a:uFillTx/>
                  <a:cs typeface="mohammad bold art 1" pitchFamily="2" charset="-78"/>
                </a:rPr>
                <a:t>المرحلة الرابعة</a:t>
              </a:r>
              <a:endParaRPr kumimoji="0" lang="en-US" sz="2100" b="1" i="0" u="none" strike="noStrike" kern="0" cap="all" spc="0" normalizeH="0" baseline="0" noProof="0" dirty="0">
                <a:ln>
                  <a:noFill/>
                </a:ln>
                <a:solidFill>
                  <a:srgbClr val="595959"/>
                </a:solidFill>
                <a:effectLst/>
                <a:uLnTx/>
                <a:uFillTx/>
                <a:cs typeface="mohammad bold art 1" pitchFamily="2" charset="-78"/>
              </a:endParaRPr>
            </a:p>
          </p:txBody>
        </p:sp>
        <p:sp>
          <p:nvSpPr>
            <p:cNvPr id="51" name="TextBox 50">
              <a:extLst>
                <a:ext uri="{FF2B5EF4-FFF2-40B4-BE49-F238E27FC236}">
                  <a16:creationId xmlns:a16="http://schemas.microsoft.com/office/drawing/2014/main" id="{53B2C85D-C165-4DE5-8FFF-0CB428699C7D}"/>
                </a:ext>
              </a:extLst>
            </p:cNvPr>
            <p:cNvSpPr txBox="1"/>
            <p:nvPr/>
          </p:nvSpPr>
          <p:spPr>
            <a:xfrm>
              <a:off x="8664654" y="1925881"/>
              <a:ext cx="3194411" cy="1574791"/>
            </a:xfrm>
            <a:prstGeom prst="rect">
              <a:avLst/>
            </a:prstGeom>
            <a:noFill/>
          </p:spPr>
          <p:txBody>
            <a:bodyPr wrap="square" lIns="0" rIns="0" rtlCol="0" anchor="t">
              <a:spAutoFit/>
            </a:bodyPr>
            <a:lstStyle/>
            <a:p>
              <a:pPr marL="228600" marR="0" lvl="1" indent="-228600" algn="r" defTabSz="889000" rtl="1" eaLnBrk="1" fontAlgn="auto" latinLnBrk="0" hangingPunct="1">
                <a:lnSpc>
                  <a:spcPct val="90000"/>
                </a:lnSpc>
                <a:spcBef>
                  <a:spcPct val="0"/>
                </a:spcBef>
                <a:spcAft>
                  <a:spcPct val="15000"/>
                </a:spcAft>
                <a:buClrTx/>
                <a:buSzTx/>
                <a:buFont typeface="Arial" panose="020B0604020202020204" pitchFamily="34" charset="0"/>
                <a:buChar char="•"/>
                <a:tabLst/>
                <a:defRPr/>
              </a:pPr>
              <a:r>
                <a:rPr kumimoji="0" lang="ar-KW"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استحداث الوسيط المركزي لسوق المشتقات</a:t>
              </a:r>
              <a:r>
                <a:rPr kumimoji="0" lang="en-US"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CCP Derivatives </a:t>
              </a:r>
              <a:endParaRPr kumimoji="0" lang="ar-KW"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endParaRPr>
            </a:p>
            <a:p>
              <a:pPr marL="228600" marR="0" lvl="1" indent="-228600" algn="r" defTabSz="889000" rtl="1" eaLnBrk="1" fontAlgn="auto" latinLnBrk="0" hangingPunct="1">
                <a:lnSpc>
                  <a:spcPct val="90000"/>
                </a:lnSpc>
                <a:spcBef>
                  <a:spcPct val="0"/>
                </a:spcBef>
                <a:spcAft>
                  <a:spcPct val="15000"/>
                </a:spcAft>
                <a:buClrTx/>
                <a:buSzTx/>
                <a:buFont typeface="Arial" panose="020B0604020202020204" pitchFamily="34" charset="0"/>
                <a:buChar char="•"/>
                <a:tabLst/>
                <a:defRPr/>
              </a:pPr>
              <a:r>
                <a:rPr kumimoji="0" lang="en-US"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 </a:t>
              </a:r>
              <a:r>
                <a:rPr kumimoji="0" lang="ar-SA"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تقديم نموذج أعضاء </a:t>
              </a:r>
              <a:r>
                <a:rPr kumimoji="0" lang="ar-SA" sz="1000" b="0" i="0" u="none" strike="noStrike" kern="0" cap="none" spc="0" normalizeH="0" baseline="0" noProof="0" dirty="0" err="1">
                  <a:ln>
                    <a:noFill/>
                  </a:ln>
                  <a:solidFill>
                    <a:srgbClr val="363636"/>
                  </a:solidFill>
                  <a:effectLst/>
                  <a:uLnTx/>
                  <a:uFillTx/>
                  <a:latin typeface="Times New Roman" panose="02020603050405020304" pitchFamily="18" charset="0"/>
                  <a:cs typeface="mohammad bold art 1" pitchFamily="2" charset="-78"/>
                </a:rPr>
                <a:t>التقاص</a:t>
              </a:r>
              <a:r>
                <a:rPr kumimoji="0" lang="ar-KW"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 </a:t>
              </a:r>
              <a:r>
                <a:rPr kumimoji="0" lang="en-US"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 Clearing Membership Levels</a:t>
              </a:r>
              <a:endParaRPr kumimoji="0" lang="ar-KW"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endParaRPr>
            </a:p>
            <a:p>
              <a:pPr marL="228600" marR="0" lvl="1" indent="-228600" algn="r" defTabSz="889000" rtl="1" eaLnBrk="1" fontAlgn="auto" latinLnBrk="0" hangingPunct="1">
                <a:lnSpc>
                  <a:spcPct val="90000"/>
                </a:lnSpc>
                <a:spcBef>
                  <a:spcPct val="0"/>
                </a:spcBef>
                <a:spcAft>
                  <a:spcPct val="15000"/>
                </a:spcAft>
                <a:buClrTx/>
                <a:buSzTx/>
                <a:buFont typeface="Arial" panose="020B0604020202020204" pitchFamily="34" charset="0"/>
                <a:buChar char="•"/>
                <a:tabLst/>
                <a:defRPr/>
              </a:pPr>
              <a:r>
                <a:rPr kumimoji="0" lang="ar-SA"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تهيئة البيئة التشريعية والتشغيلية لتقديم المنتجات والخدمات التالية</a:t>
              </a:r>
              <a:r>
                <a:rPr kumimoji="0" lang="en-US"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a:t>
              </a:r>
            </a:p>
            <a:p>
              <a:pPr marL="228600" marR="0" lvl="1" indent="-228600" algn="r" defTabSz="889000" rtl="1" eaLnBrk="1" fontAlgn="auto" latinLnBrk="0" hangingPunct="1">
                <a:lnSpc>
                  <a:spcPct val="90000"/>
                </a:lnSpc>
                <a:spcBef>
                  <a:spcPct val="0"/>
                </a:spcBef>
                <a:spcAft>
                  <a:spcPct val="15000"/>
                </a:spcAft>
                <a:buClrTx/>
                <a:buSzTx/>
                <a:buFont typeface="Wingdings" panose="05000000000000000000" pitchFamily="2" charset="2"/>
                <a:buChar char="ü"/>
                <a:tabLst/>
                <a:defRPr/>
              </a:pPr>
              <a:r>
                <a:rPr kumimoji="0" lang="ar-SA"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السندات والصكوك</a:t>
              </a:r>
              <a:r>
                <a:rPr kumimoji="0" lang="en-US"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a:t>
              </a:r>
              <a:endParaRPr kumimoji="0" lang="ar-KW"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endParaRPr>
            </a:p>
            <a:p>
              <a:pPr marL="228600" marR="0" lvl="1" indent="-228600" algn="r" defTabSz="889000" rtl="1" eaLnBrk="1" fontAlgn="auto" latinLnBrk="0" hangingPunct="1">
                <a:lnSpc>
                  <a:spcPct val="90000"/>
                </a:lnSpc>
                <a:spcBef>
                  <a:spcPct val="0"/>
                </a:spcBef>
                <a:spcAft>
                  <a:spcPct val="15000"/>
                </a:spcAft>
                <a:buClrTx/>
                <a:buSzTx/>
                <a:buFont typeface="Wingdings" panose="05000000000000000000" pitchFamily="2" charset="2"/>
                <a:buChar char="ü"/>
                <a:tabLst/>
                <a:defRPr/>
              </a:pPr>
              <a:r>
                <a:rPr kumimoji="0" lang="ar-SA"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المشتقات المالية</a:t>
              </a:r>
              <a:r>
                <a:rPr kumimoji="0" lang="en-US"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a:t>
              </a:r>
              <a:endParaRPr kumimoji="0" lang="ar-KW"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endParaRPr>
            </a:p>
            <a:p>
              <a:pPr marL="228600" marR="0" lvl="1" indent="-228600" algn="r" defTabSz="889000" rtl="1" eaLnBrk="1" fontAlgn="auto" latinLnBrk="0" hangingPunct="1">
                <a:lnSpc>
                  <a:spcPct val="90000"/>
                </a:lnSpc>
                <a:spcBef>
                  <a:spcPct val="0"/>
                </a:spcBef>
                <a:spcAft>
                  <a:spcPct val="15000"/>
                </a:spcAft>
                <a:buClrTx/>
                <a:buSzTx/>
                <a:buFont typeface="Wingdings" panose="05000000000000000000" pitchFamily="2" charset="2"/>
                <a:buChar char="ü"/>
                <a:tabLst/>
                <a:defRPr/>
              </a:pPr>
              <a:r>
                <a:rPr kumimoji="0" lang="ar-SA"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صناديق المؤشرات المتداولة.</a:t>
              </a:r>
            </a:p>
          </p:txBody>
        </p:sp>
      </p:grpSp>
      <p:grpSp>
        <p:nvGrpSpPr>
          <p:cNvPr id="52" name="Group 51">
            <a:extLst>
              <a:ext uri="{FF2B5EF4-FFF2-40B4-BE49-F238E27FC236}">
                <a16:creationId xmlns:a16="http://schemas.microsoft.com/office/drawing/2014/main" id="{C6A319A3-EAEB-41CB-9AE9-FA1C46075244}"/>
              </a:ext>
            </a:extLst>
          </p:cNvPr>
          <p:cNvGrpSpPr/>
          <p:nvPr/>
        </p:nvGrpSpPr>
        <p:grpSpPr>
          <a:xfrm>
            <a:off x="1081608" y="1167872"/>
            <a:ext cx="10001877" cy="2199866"/>
            <a:chOff x="8921977" y="1249190"/>
            <a:chExt cx="9989266" cy="3596039"/>
          </a:xfrm>
        </p:grpSpPr>
        <p:sp>
          <p:nvSpPr>
            <p:cNvPr id="53" name="TextBox 52">
              <a:extLst>
                <a:ext uri="{FF2B5EF4-FFF2-40B4-BE49-F238E27FC236}">
                  <a16:creationId xmlns:a16="http://schemas.microsoft.com/office/drawing/2014/main" id="{4B1C957D-36DF-4ABC-92C2-29B859A11097}"/>
                </a:ext>
              </a:extLst>
            </p:cNvPr>
            <p:cNvSpPr txBox="1"/>
            <p:nvPr/>
          </p:nvSpPr>
          <p:spPr>
            <a:xfrm>
              <a:off x="8921977" y="1249190"/>
              <a:ext cx="2937088" cy="679199"/>
            </a:xfrm>
            <a:prstGeom prst="rect">
              <a:avLst/>
            </a:prstGeom>
            <a:solidFill>
              <a:srgbClr val="595959">
                <a:lumMod val="20000"/>
                <a:lumOff val="80000"/>
              </a:srgbClr>
            </a:solidFill>
          </p:spPr>
          <p:txBody>
            <a:bodyPr wrap="square" lIns="0" rIns="0" rtlCol="0" anchor="b">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ar-KW" sz="2100" b="1" i="0" u="none" strike="noStrike" kern="0" cap="all" spc="0" normalizeH="0" baseline="0" noProof="0" dirty="0">
                  <a:ln>
                    <a:noFill/>
                  </a:ln>
                  <a:solidFill>
                    <a:srgbClr val="595959"/>
                  </a:solidFill>
                  <a:effectLst/>
                  <a:uLnTx/>
                  <a:uFillTx/>
                  <a:cs typeface="mohammad bold art 1" pitchFamily="2" charset="-78"/>
                </a:rPr>
                <a:t>المرحلة الثالثة</a:t>
              </a:r>
              <a:endParaRPr kumimoji="0" lang="en-US" sz="2100" b="1" i="0" u="none" strike="noStrike" kern="0" cap="all" spc="0" normalizeH="0" baseline="0" noProof="0" dirty="0">
                <a:ln>
                  <a:noFill/>
                </a:ln>
                <a:solidFill>
                  <a:srgbClr val="595959"/>
                </a:solidFill>
                <a:effectLst/>
                <a:uLnTx/>
                <a:uFillTx/>
                <a:cs typeface="mohammad bold art 1" pitchFamily="2" charset="-78"/>
              </a:endParaRPr>
            </a:p>
          </p:txBody>
        </p:sp>
        <p:sp>
          <p:nvSpPr>
            <p:cNvPr id="54" name="TextBox 53">
              <a:extLst>
                <a:ext uri="{FF2B5EF4-FFF2-40B4-BE49-F238E27FC236}">
                  <a16:creationId xmlns:a16="http://schemas.microsoft.com/office/drawing/2014/main" id="{8AC06C69-5433-4E53-AAAF-6C6C8E6FC4E5}"/>
                </a:ext>
              </a:extLst>
            </p:cNvPr>
            <p:cNvSpPr txBox="1"/>
            <p:nvPr/>
          </p:nvSpPr>
          <p:spPr>
            <a:xfrm>
              <a:off x="15981950" y="1927186"/>
              <a:ext cx="2929293" cy="2918043"/>
            </a:xfrm>
            <a:prstGeom prst="rect">
              <a:avLst/>
            </a:prstGeom>
            <a:noFill/>
          </p:spPr>
          <p:txBody>
            <a:bodyPr wrap="square" lIns="0" rIns="0" rtlCol="0" anchor="t">
              <a:spAutoFit/>
            </a:bodyPr>
            <a:lstStyle/>
            <a:p>
              <a:pPr marL="171450" marR="0" lvl="0" indent="-171450" algn="just"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ar-KW" sz="1000" b="0" i="0" u="none" strike="noStrike" kern="0" cap="none" spc="0" normalizeH="0" baseline="0" noProof="0" dirty="0">
                  <a:ln>
                    <a:noFill/>
                  </a:ln>
                  <a:effectLst/>
                  <a:uLnTx/>
                  <a:uFillTx/>
                  <a:cs typeface="mohammad bold art 1" pitchFamily="2" charset="-78"/>
                </a:rPr>
                <a:t>توحيد دورة التسوية إلى </a:t>
              </a:r>
              <a:r>
                <a:rPr kumimoji="0" lang="en-US" sz="1000" b="0" i="0" u="none" strike="noStrike" kern="0" cap="none" spc="0" normalizeH="0" baseline="0" noProof="0" dirty="0">
                  <a:ln>
                    <a:noFill/>
                  </a:ln>
                  <a:effectLst/>
                  <a:uLnTx/>
                  <a:uFillTx/>
                  <a:cs typeface="mohammad bold art 1" pitchFamily="2" charset="-78"/>
                </a:rPr>
                <a:t>T+3</a:t>
              </a:r>
              <a:r>
                <a:rPr kumimoji="0" lang="ar-KW" sz="1000" b="0" i="0" u="none" strike="noStrike" kern="0" cap="none" spc="0" normalizeH="0" baseline="0" noProof="0" dirty="0">
                  <a:ln>
                    <a:noFill/>
                  </a:ln>
                  <a:effectLst/>
                  <a:uLnTx/>
                  <a:uFillTx/>
                  <a:cs typeface="mohammad bold art 1" pitchFamily="2" charset="-78"/>
                </a:rPr>
                <a:t>.</a:t>
              </a:r>
            </a:p>
            <a:p>
              <a:pPr marL="171450" marR="0" lvl="0" indent="-171450" algn="just"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ar-KW" sz="1000" b="0" i="0" u="none" strike="noStrike" kern="0" cap="none" spc="0" normalizeH="0" baseline="0" noProof="0" dirty="0">
                  <a:ln>
                    <a:noFill/>
                  </a:ln>
                  <a:effectLst/>
                  <a:uLnTx/>
                  <a:uFillTx/>
                  <a:cs typeface="mohammad bold art 1" pitchFamily="2" charset="-78"/>
                </a:rPr>
                <a:t>تطبيق مبدأ التسليم مقابل الاستلام </a:t>
              </a:r>
              <a:r>
                <a:rPr kumimoji="0" lang="en-US" sz="1000" b="0" i="0" u="none" strike="noStrike" kern="0" cap="none" spc="0" normalizeH="0" baseline="0" noProof="0" dirty="0">
                  <a:ln>
                    <a:noFill/>
                  </a:ln>
                  <a:effectLst/>
                  <a:uLnTx/>
                  <a:uFillTx/>
                  <a:cs typeface="mohammad bold art 1" pitchFamily="2" charset="-78"/>
                </a:rPr>
                <a:t>(</a:t>
              </a:r>
              <a:r>
                <a:rPr kumimoji="0" lang="en-US" sz="1000" b="0" i="0" u="none" strike="noStrike" kern="0" cap="none" spc="0" normalizeH="0" baseline="0" noProof="0" dirty="0" err="1">
                  <a:ln>
                    <a:noFill/>
                  </a:ln>
                  <a:effectLst/>
                  <a:uLnTx/>
                  <a:uFillTx/>
                  <a:cs typeface="mohammad bold art 1" pitchFamily="2" charset="-78"/>
                </a:rPr>
                <a:t>DvP</a:t>
              </a:r>
              <a:r>
                <a:rPr kumimoji="0" lang="en-US" sz="1000" b="0" i="0" u="none" strike="noStrike" kern="0" cap="none" spc="0" normalizeH="0" baseline="0" noProof="0" dirty="0">
                  <a:ln>
                    <a:noFill/>
                  </a:ln>
                  <a:effectLst/>
                  <a:uLnTx/>
                  <a:uFillTx/>
                  <a:cs typeface="mohammad bold art 1" pitchFamily="2" charset="-78"/>
                </a:rPr>
                <a:t>)</a:t>
              </a:r>
              <a:r>
                <a:rPr kumimoji="0" lang="ar-KW" sz="1000" b="0" i="0" u="none" strike="noStrike" kern="0" cap="none" spc="0" normalizeH="0" baseline="0" noProof="0" dirty="0">
                  <a:ln>
                    <a:noFill/>
                  </a:ln>
                  <a:effectLst/>
                  <a:uLnTx/>
                  <a:uFillTx/>
                  <a:cs typeface="mohammad bold art 1" pitchFamily="2" charset="-78"/>
                </a:rPr>
                <a:t>.</a:t>
              </a:r>
            </a:p>
            <a:p>
              <a:pPr marL="171450" marR="0" lvl="0" indent="-171450" algn="just"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ar-KW" sz="1000" b="0" i="0" u="none" strike="noStrike" kern="0" cap="none" spc="0" normalizeH="0" baseline="0" noProof="0" dirty="0">
                  <a:ln>
                    <a:noFill/>
                  </a:ln>
                  <a:effectLst/>
                  <a:uLnTx/>
                  <a:uFillTx/>
                  <a:latin typeface="Times New Roman" panose="02020603050405020304" pitchFamily="18" charset="0"/>
                  <a:cs typeface="mohammad bold art 1" pitchFamily="2" charset="-78"/>
                </a:rPr>
                <a:t>مفهوم الضمانات المالية لمواجهة مخاطر الإخفاقات.</a:t>
              </a:r>
              <a:endParaRPr kumimoji="0" lang="ar-KW" sz="1000" b="0" i="0" u="none" strike="noStrike" kern="0" cap="none" spc="0" normalizeH="0" baseline="0" noProof="0" dirty="0">
                <a:ln>
                  <a:noFill/>
                </a:ln>
                <a:effectLst/>
                <a:uLnTx/>
                <a:uFillTx/>
                <a:cs typeface="mohammad bold art 1" pitchFamily="2" charset="-78"/>
              </a:endParaRPr>
            </a:p>
            <a:p>
              <a:pPr marL="171450" marR="0" lvl="0" indent="-171450" algn="just"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ar-KW" sz="1000" b="0" i="0" u="none" strike="noStrike" kern="0" cap="none" spc="0" normalizeH="0" baseline="0" noProof="0" dirty="0">
                  <a:ln>
                    <a:noFill/>
                  </a:ln>
                  <a:effectLst/>
                  <a:uLnTx/>
                  <a:uFillTx/>
                  <a:latin typeface="Times New Roman" panose="02020603050405020304" pitchFamily="18" charset="0"/>
                  <a:cs typeface="mohammad bold art 1" pitchFamily="2" charset="-78"/>
                </a:rPr>
                <a:t>آلية تحديد المواعيد المتعلقة باستحقاقات الأسهم والمساهمين المستحقين للتوزيعات لتتوافق مع الممارسات العالمية.</a:t>
              </a:r>
              <a:endParaRPr kumimoji="0" lang="ar-KW" sz="1000" b="0" i="0" u="none" strike="noStrike" kern="0" cap="none" spc="0" normalizeH="0" baseline="0" noProof="0" dirty="0">
                <a:ln>
                  <a:noFill/>
                </a:ln>
                <a:effectLst/>
                <a:uLnTx/>
                <a:uFillTx/>
                <a:cs typeface="mohammad bold art 1" pitchFamily="2" charset="-78"/>
              </a:endParaRPr>
            </a:p>
            <a:p>
              <a:pPr marL="171450" marR="0" lvl="0" indent="-171450" algn="just"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ar-KW" sz="1000" b="0" i="0" u="none" strike="noStrike" kern="0" cap="none" spc="0" normalizeH="0" baseline="0" noProof="0" dirty="0">
                  <a:ln>
                    <a:noFill/>
                  </a:ln>
                  <a:effectLst/>
                  <a:uLnTx/>
                  <a:uFillTx/>
                  <a:cs typeface="mohammad bold art 1" pitchFamily="2" charset="-78"/>
                </a:rPr>
                <a:t>خاصية رفض الالتزام لأمين الحفظ</a:t>
              </a:r>
              <a:r>
                <a:rPr kumimoji="0" lang="en-US" sz="1000" b="0" i="0" u="none" strike="noStrike" kern="0" cap="none" spc="0" normalizeH="0" baseline="0" noProof="0" dirty="0">
                  <a:ln>
                    <a:noFill/>
                  </a:ln>
                  <a:effectLst/>
                  <a:uLnTx/>
                  <a:uFillTx/>
                  <a:cs typeface="mohammad bold art 1" pitchFamily="2" charset="-78"/>
                </a:rPr>
                <a:t>.</a:t>
              </a:r>
            </a:p>
            <a:p>
              <a:pPr marL="171450" marR="0" lvl="0" indent="-171450" algn="just"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ar-KW" sz="1000" b="0" i="0" u="none" strike="noStrike" kern="0" cap="none" spc="0" normalizeH="0" baseline="0" noProof="0" dirty="0">
                  <a:ln>
                    <a:noFill/>
                  </a:ln>
                  <a:effectLst/>
                  <a:uLnTx/>
                  <a:uFillTx/>
                  <a:latin typeface="Times New Roman" panose="02020603050405020304" pitchFamily="18" charset="0"/>
                  <a:cs typeface="mohammad bold art 1" pitchFamily="2" charset="-78"/>
                </a:rPr>
                <a:t>وحدات التغيير السعري</a:t>
              </a:r>
              <a:endParaRPr kumimoji="0" lang="en-US" sz="1000" b="0" i="0" u="none" strike="noStrike" kern="0" cap="none" spc="0" normalizeH="0" baseline="0" noProof="0" dirty="0">
                <a:ln>
                  <a:noFill/>
                </a:ln>
                <a:effectLst/>
                <a:uLnTx/>
                <a:uFillTx/>
                <a:latin typeface="Times New Roman" panose="02020603050405020304" pitchFamily="18" charset="0"/>
                <a:ea typeface="Calibri" panose="020F0502020204030204" pitchFamily="34" charset="0"/>
                <a:cs typeface="mohammad bold art 1" pitchFamily="2" charset="-78"/>
              </a:endParaRPr>
            </a:p>
            <a:p>
              <a:pPr marL="171450" marR="0" lvl="0" indent="-171450" algn="just"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ar-KW" sz="1000" b="0" i="0" u="none" strike="noStrike" kern="0" cap="none" spc="0" normalizeH="0" baseline="0" noProof="0" dirty="0">
                  <a:ln>
                    <a:noFill/>
                  </a:ln>
                  <a:effectLst/>
                  <a:uLnTx/>
                  <a:uFillTx/>
                  <a:latin typeface="Times New Roman" panose="02020603050405020304" pitchFamily="18" charset="0"/>
                  <a:cs typeface="mohammad bold art 1" pitchFamily="2" charset="-78"/>
                </a:rPr>
                <a:t>الحدود السعرية (الحد الأعلى والحد الأدنى).</a:t>
              </a:r>
              <a:endParaRPr kumimoji="0" lang="en-US" sz="1000" b="0" i="0" u="none" strike="noStrike" kern="0" cap="none" spc="0" normalizeH="0" baseline="0" noProof="0" dirty="0">
                <a:ln>
                  <a:noFill/>
                </a:ln>
                <a:effectLst/>
                <a:uLnTx/>
                <a:uFillTx/>
                <a:latin typeface="Times New Roman" panose="02020603050405020304" pitchFamily="18" charset="0"/>
                <a:ea typeface="Calibri" panose="020F0502020204030204" pitchFamily="34" charset="0"/>
                <a:cs typeface="mohammad bold art 1" pitchFamily="2" charset="-78"/>
              </a:endParaRPr>
            </a:p>
            <a:p>
              <a:pPr marL="171450" marR="0" lvl="0" indent="-171450" algn="just"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ar-KW" sz="1000" b="0" i="0" u="none" strike="noStrike" kern="0" cap="none" spc="0" normalizeH="0" baseline="0" noProof="0" dirty="0">
                  <a:ln>
                    <a:noFill/>
                  </a:ln>
                  <a:effectLst/>
                  <a:uLnTx/>
                  <a:uFillTx/>
                  <a:latin typeface="Times New Roman" panose="02020603050405020304" pitchFamily="18" charset="0"/>
                  <a:cs typeface="mohammad bold art 1" pitchFamily="2" charset="-78"/>
                </a:rPr>
                <a:t>استحداث الإغلاق العشوائي.</a:t>
              </a:r>
              <a:endParaRPr kumimoji="0" lang="en-US" sz="1000" b="0" i="0" u="none" strike="noStrike" kern="0" cap="none" spc="0" normalizeH="0" baseline="0" noProof="0" dirty="0">
                <a:ln>
                  <a:noFill/>
                </a:ln>
                <a:effectLst/>
                <a:uLnTx/>
                <a:uFillTx/>
                <a:latin typeface="Times New Roman" panose="02020603050405020304" pitchFamily="18" charset="0"/>
                <a:ea typeface="Calibri" panose="020F0502020204030204" pitchFamily="34" charset="0"/>
                <a:cs typeface="mohammad bold art 1" pitchFamily="2" charset="-78"/>
              </a:endParaRPr>
            </a:p>
            <a:p>
              <a:pPr marL="171450" marR="0" lvl="0" indent="-171450" algn="just"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ar-KW" sz="1000" b="0" i="0" u="none" strike="noStrike" kern="0" cap="none" spc="0" normalizeH="0" baseline="0" noProof="0" dirty="0">
                  <a:ln>
                    <a:noFill/>
                  </a:ln>
                  <a:effectLst/>
                  <a:uLnTx/>
                  <a:uFillTx/>
                  <a:latin typeface="Times New Roman" panose="02020603050405020304" pitchFamily="18" charset="0"/>
                  <a:cs typeface="mohammad bold art 1" pitchFamily="2" charset="-78"/>
                </a:rPr>
                <a:t>توفير النظم اللازمة لعمل صانع السوق.</a:t>
              </a:r>
              <a:endParaRPr kumimoji="0" lang="ar-KW" sz="1000" b="0" i="0" u="none" strike="noStrike" kern="0" cap="none" spc="0" normalizeH="0" baseline="0" noProof="0" dirty="0">
                <a:ln>
                  <a:noFill/>
                </a:ln>
                <a:effectLst/>
                <a:uLnTx/>
                <a:uFillTx/>
                <a:cs typeface="mohammad bold art 1" pitchFamily="2" charset="-78"/>
              </a:endParaRPr>
            </a:p>
          </p:txBody>
        </p:sp>
      </p:grpSp>
      <p:sp>
        <p:nvSpPr>
          <p:cNvPr id="55" name="TextBox 54">
            <a:extLst>
              <a:ext uri="{FF2B5EF4-FFF2-40B4-BE49-F238E27FC236}">
                <a16:creationId xmlns:a16="http://schemas.microsoft.com/office/drawing/2014/main" id="{0C1CAAAC-D70B-419E-84CF-6171762C03B9}"/>
              </a:ext>
            </a:extLst>
          </p:cNvPr>
          <p:cNvSpPr txBox="1"/>
          <p:nvPr/>
        </p:nvSpPr>
        <p:spPr>
          <a:xfrm>
            <a:off x="4451537" y="1167872"/>
            <a:ext cx="418704" cy="646331"/>
          </a:xfrm>
          <a:prstGeom prst="rect">
            <a:avLst/>
          </a:prstGeom>
          <a:noFill/>
        </p:spPr>
        <p:txBody>
          <a:bodyPr wrap="none" rtlCol="0" anchor="ctr">
            <a:spAutoFit/>
          </a:bodyP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a:noFill/>
                </a:ln>
                <a:solidFill>
                  <a:srgbClr val="595959"/>
                </a:solidFill>
                <a:effectLst/>
                <a:uLnTx/>
                <a:uFillTx/>
                <a:cs typeface="mohammad bold art 1" pitchFamily="2" charset="-78"/>
              </a:rPr>
              <a:t>3</a:t>
            </a:r>
          </a:p>
        </p:txBody>
      </p:sp>
      <p:sp>
        <p:nvSpPr>
          <p:cNvPr id="56" name="TextBox 55">
            <a:extLst>
              <a:ext uri="{FF2B5EF4-FFF2-40B4-BE49-F238E27FC236}">
                <a16:creationId xmlns:a16="http://schemas.microsoft.com/office/drawing/2014/main" id="{754A55E5-50B5-435D-97C5-5A39CBDB08A2}"/>
              </a:ext>
            </a:extLst>
          </p:cNvPr>
          <p:cNvSpPr txBox="1"/>
          <p:nvPr/>
        </p:nvSpPr>
        <p:spPr>
          <a:xfrm>
            <a:off x="4451740" y="3923533"/>
            <a:ext cx="418704" cy="646331"/>
          </a:xfrm>
          <a:prstGeom prst="rect">
            <a:avLst/>
          </a:prstGeom>
          <a:noFill/>
        </p:spPr>
        <p:txBody>
          <a:bodyPr wrap="none" rtlCol="0" anchor="ctr">
            <a:spAutoFit/>
          </a:bodyP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a:noFill/>
                </a:ln>
                <a:solidFill>
                  <a:srgbClr val="595959"/>
                </a:solidFill>
                <a:effectLst/>
                <a:uLnTx/>
                <a:uFillTx/>
                <a:cs typeface="mohammad bold art 1" pitchFamily="2" charset="-78"/>
              </a:rPr>
              <a:t>4</a:t>
            </a:r>
          </a:p>
        </p:txBody>
      </p:sp>
      <p:sp>
        <p:nvSpPr>
          <p:cNvPr id="57" name="Freeform: Shape 130">
            <a:extLst>
              <a:ext uri="{FF2B5EF4-FFF2-40B4-BE49-F238E27FC236}">
                <a16:creationId xmlns:a16="http://schemas.microsoft.com/office/drawing/2014/main" id="{FE32A0B2-E3B7-476F-8C80-FD16175C0446}"/>
              </a:ext>
            </a:extLst>
          </p:cNvPr>
          <p:cNvSpPr/>
          <p:nvPr/>
        </p:nvSpPr>
        <p:spPr>
          <a:xfrm>
            <a:off x="5147020" y="1890538"/>
            <a:ext cx="793061" cy="793061"/>
          </a:xfrm>
          <a:custGeom>
            <a:avLst/>
            <a:gdLst>
              <a:gd name="connsiteX0" fmla="*/ 1057415 w 1057415"/>
              <a:gd name="connsiteY0" fmla="*/ 0 h 1057415"/>
              <a:gd name="connsiteX1" fmla="*/ 1057415 w 1057415"/>
              <a:gd name="connsiteY1" fmla="*/ 520349 h 1057415"/>
              <a:gd name="connsiteX2" fmla="*/ 989561 w 1057415"/>
              <a:gd name="connsiteY2" fmla="*/ 545184 h 1057415"/>
              <a:gd name="connsiteX3" fmla="*/ 545186 w 1057415"/>
              <a:gd name="connsiteY3" fmla="*/ 989560 h 1057415"/>
              <a:gd name="connsiteX4" fmla="*/ 524122 w 1057415"/>
              <a:gd name="connsiteY4" fmla="*/ 1057415 h 1057415"/>
              <a:gd name="connsiteX5" fmla="*/ 0 w 1057415"/>
              <a:gd name="connsiteY5" fmla="*/ 1057415 h 1057415"/>
              <a:gd name="connsiteX6" fmla="*/ 1961 w 1057415"/>
              <a:gd name="connsiteY6" fmla="*/ 1044563 h 1057415"/>
              <a:gd name="connsiteX7" fmla="*/ 1044563 w 1057415"/>
              <a:gd name="connsiteY7" fmla="*/ 1961 h 1057415"/>
              <a:gd name="connsiteX8" fmla="*/ 1057415 w 1057415"/>
              <a:gd name="connsiteY8" fmla="*/ 0 h 10574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57415" h="1057415">
                <a:moveTo>
                  <a:pt x="1057415" y="0"/>
                </a:moveTo>
                <a:lnTo>
                  <a:pt x="1057415" y="520349"/>
                </a:lnTo>
                <a:lnTo>
                  <a:pt x="989561" y="545184"/>
                </a:lnTo>
                <a:cubicBezTo>
                  <a:pt x="789759" y="629694"/>
                  <a:pt x="629695" y="789757"/>
                  <a:pt x="545186" y="989560"/>
                </a:cubicBezTo>
                <a:lnTo>
                  <a:pt x="524122" y="1057415"/>
                </a:lnTo>
                <a:lnTo>
                  <a:pt x="0" y="1057415"/>
                </a:lnTo>
                <a:lnTo>
                  <a:pt x="1961" y="1044563"/>
                </a:lnTo>
                <a:cubicBezTo>
                  <a:pt x="109049" y="521237"/>
                  <a:pt x="521238" y="109049"/>
                  <a:pt x="1044563" y="1961"/>
                </a:cubicBezTo>
                <a:lnTo>
                  <a:pt x="1057415" y="0"/>
                </a:lnTo>
                <a:close/>
              </a:path>
            </a:pathLst>
          </a:custGeom>
          <a:solidFill>
            <a:srgbClr val="FFFFFF"/>
          </a:solidFill>
          <a:ln>
            <a:noFill/>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a:ln>
                <a:noFill/>
              </a:ln>
              <a:solidFill>
                <a:srgbClr val="363636"/>
              </a:solidFill>
              <a:effectLst/>
              <a:uLnTx/>
              <a:uFillTx/>
              <a:latin typeface="Calibri" panose="020F0502020204030204"/>
              <a:cs typeface="mohammad bold art 1" pitchFamily="2" charset="-78"/>
            </a:endParaRPr>
          </a:p>
        </p:txBody>
      </p:sp>
      <p:sp>
        <p:nvSpPr>
          <p:cNvPr id="58" name="Freeform: Shape 131">
            <a:extLst>
              <a:ext uri="{FF2B5EF4-FFF2-40B4-BE49-F238E27FC236}">
                <a16:creationId xmlns:a16="http://schemas.microsoft.com/office/drawing/2014/main" id="{882B25F0-B389-4335-9BDE-3E11D08C771C}"/>
              </a:ext>
            </a:extLst>
          </p:cNvPr>
          <p:cNvSpPr/>
          <p:nvPr/>
        </p:nvSpPr>
        <p:spPr>
          <a:xfrm>
            <a:off x="6325842" y="1890538"/>
            <a:ext cx="793062" cy="793061"/>
          </a:xfrm>
          <a:custGeom>
            <a:avLst/>
            <a:gdLst>
              <a:gd name="connsiteX0" fmla="*/ 0 w 1057416"/>
              <a:gd name="connsiteY0" fmla="*/ 0 h 1057415"/>
              <a:gd name="connsiteX1" fmla="*/ 12852 w 1057416"/>
              <a:gd name="connsiteY1" fmla="*/ 1961 h 1057415"/>
              <a:gd name="connsiteX2" fmla="*/ 1055454 w 1057416"/>
              <a:gd name="connsiteY2" fmla="*/ 1044563 h 1057415"/>
              <a:gd name="connsiteX3" fmla="*/ 1057416 w 1057416"/>
              <a:gd name="connsiteY3" fmla="*/ 1057415 h 1057415"/>
              <a:gd name="connsiteX4" fmla="*/ 533294 w 1057416"/>
              <a:gd name="connsiteY4" fmla="*/ 1057415 h 1057415"/>
              <a:gd name="connsiteX5" fmla="*/ 512230 w 1057416"/>
              <a:gd name="connsiteY5" fmla="*/ 989560 h 1057415"/>
              <a:gd name="connsiteX6" fmla="*/ 67855 w 1057416"/>
              <a:gd name="connsiteY6" fmla="*/ 545184 h 1057415"/>
              <a:gd name="connsiteX7" fmla="*/ 0 w 1057416"/>
              <a:gd name="connsiteY7" fmla="*/ 520349 h 1057415"/>
              <a:gd name="connsiteX8" fmla="*/ 0 w 1057416"/>
              <a:gd name="connsiteY8" fmla="*/ 0 h 10574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57416" h="1057415">
                <a:moveTo>
                  <a:pt x="0" y="0"/>
                </a:moveTo>
                <a:lnTo>
                  <a:pt x="12852" y="1961"/>
                </a:lnTo>
                <a:cubicBezTo>
                  <a:pt x="536178" y="109049"/>
                  <a:pt x="948366" y="521237"/>
                  <a:pt x="1055454" y="1044563"/>
                </a:cubicBezTo>
                <a:lnTo>
                  <a:pt x="1057416" y="1057415"/>
                </a:lnTo>
                <a:lnTo>
                  <a:pt x="533294" y="1057415"/>
                </a:lnTo>
                <a:lnTo>
                  <a:pt x="512230" y="989560"/>
                </a:lnTo>
                <a:cubicBezTo>
                  <a:pt x="427721" y="789757"/>
                  <a:pt x="267657" y="629694"/>
                  <a:pt x="67855" y="545184"/>
                </a:cubicBezTo>
                <a:lnTo>
                  <a:pt x="0" y="520349"/>
                </a:lnTo>
                <a:lnTo>
                  <a:pt x="0" y="0"/>
                </a:lnTo>
                <a:close/>
              </a:path>
            </a:pathLst>
          </a:custGeom>
          <a:solidFill>
            <a:srgbClr val="9C7030">
              <a:lumMod val="60000"/>
              <a:lumOff val="40000"/>
            </a:srgbClr>
          </a:solidFill>
          <a:ln>
            <a:noFill/>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a:ln>
                <a:noFill/>
              </a:ln>
              <a:solidFill>
                <a:srgbClr val="363636"/>
              </a:solidFill>
              <a:effectLst/>
              <a:uLnTx/>
              <a:uFillTx/>
              <a:latin typeface="Calibri" panose="020F0502020204030204"/>
              <a:cs typeface="mohammad bold art 1" pitchFamily="2" charset="-78"/>
            </a:endParaRPr>
          </a:p>
        </p:txBody>
      </p:sp>
      <p:sp>
        <p:nvSpPr>
          <p:cNvPr id="59" name="Freeform: Shape 132">
            <a:extLst>
              <a:ext uri="{FF2B5EF4-FFF2-40B4-BE49-F238E27FC236}">
                <a16:creationId xmlns:a16="http://schemas.microsoft.com/office/drawing/2014/main" id="{06031A02-4802-4E18-A0FD-8015CD4746CD}"/>
              </a:ext>
            </a:extLst>
          </p:cNvPr>
          <p:cNvSpPr/>
          <p:nvPr/>
        </p:nvSpPr>
        <p:spPr>
          <a:xfrm>
            <a:off x="5147020" y="3069361"/>
            <a:ext cx="793061" cy="793062"/>
          </a:xfrm>
          <a:custGeom>
            <a:avLst/>
            <a:gdLst>
              <a:gd name="connsiteX0" fmla="*/ 0 w 1057415"/>
              <a:gd name="connsiteY0" fmla="*/ 0 h 1057416"/>
              <a:gd name="connsiteX1" fmla="*/ 524123 w 1057415"/>
              <a:gd name="connsiteY1" fmla="*/ 0 h 1057416"/>
              <a:gd name="connsiteX2" fmla="*/ 545186 w 1057415"/>
              <a:gd name="connsiteY2" fmla="*/ 67854 h 1057416"/>
              <a:gd name="connsiteX3" fmla="*/ 989561 w 1057415"/>
              <a:gd name="connsiteY3" fmla="*/ 512229 h 1057416"/>
              <a:gd name="connsiteX4" fmla="*/ 1057415 w 1057415"/>
              <a:gd name="connsiteY4" fmla="*/ 537064 h 1057416"/>
              <a:gd name="connsiteX5" fmla="*/ 1057415 w 1057415"/>
              <a:gd name="connsiteY5" fmla="*/ 1057416 h 1057416"/>
              <a:gd name="connsiteX6" fmla="*/ 1044563 w 1057415"/>
              <a:gd name="connsiteY6" fmla="*/ 1055454 h 1057416"/>
              <a:gd name="connsiteX7" fmla="*/ 1961 w 1057415"/>
              <a:gd name="connsiteY7" fmla="*/ 12852 h 1057416"/>
              <a:gd name="connsiteX8" fmla="*/ 0 w 1057415"/>
              <a:gd name="connsiteY8" fmla="*/ 0 h 10574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57415" h="1057416">
                <a:moveTo>
                  <a:pt x="0" y="0"/>
                </a:moveTo>
                <a:lnTo>
                  <a:pt x="524123" y="0"/>
                </a:lnTo>
                <a:lnTo>
                  <a:pt x="545186" y="67854"/>
                </a:lnTo>
                <a:cubicBezTo>
                  <a:pt x="629695" y="267656"/>
                  <a:pt x="789759" y="427720"/>
                  <a:pt x="989561" y="512229"/>
                </a:cubicBezTo>
                <a:lnTo>
                  <a:pt x="1057415" y="537064"/>
                </a:lnTo>
                <a:lnTo>
                  <a:pt x="1057415" y="1057416"/>
                </a:lnTo>
                <a:lnTo>
                  <a:pt x="1044563" y="1055454"/>
                </a:lnTo>
                <a:cubicBezTo>
                  <a:pt x="521238" y="948366"/>
                  <a:pt x="109049" y="536178"/>
                  <a:pt x="1961" y="12852"/>
                </a:cubicBezTo>
                <a:lnTo>
                  <a:pt x="0" y="0"/>
                </a:lnTo>
                <a:close/>
              </a:path>
            </a:pathLst>
          </a:custGeom>
          <a:solidFill>
            <a:srgbClr val="595959">
              <a:lumMod val="60000"/>
              <a:lumOff val="40000"/>
            </a:srgbClr>
          </a:solidFill>
          <a:ln>
            <a:noFill/>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a:ln>
                <a:noFill/>
              </a:ln>
              <a:solidFill>
                <a:srgbClr val="363636"/>
              </a:solidFill>
              <a:effectLst/>
              <a:uLnTx/>
              <a:uFillTx/>
              <a:latin typeface="Calibri" panose="020F0502020204030204"/>
              <a:cs typeface="mohammad bold art 1" pitchFamily="2" charset="-78"/>
            </a:endParaRPr>
          </a:p>
        </p:txBody>
      </p:sp>
      <p:sp>
        <p:nvSpPr>
          <p:cNvPr id="60" name="Freeform: Shape 133">
            <a:extLst>
              <a:ext uri="{FF2B5EF4-FFF2-40B4-BE49-F238E27FC236}">
                <a16:creationId xmlns:a16="http://schemas.microsoft.com/office/drawing/2014/main" id="{87A21E59-CD52-4159-99BC-E918301A8DA9}"/>
              </a:ext>
            </a:extLst>
          </p:cNvPr>
          <p:cNvSpPr/>
          <p:nvPr/>
        </p:nvSpPr>
        <p:spPr>
          <a:xfrm>
            <a:off x="6325842" y="3069361"/>
            <a:ext cx="793062" cy="793062"/>
          </a:xfrm>
          <a:custGeom>
            <a:avLst/>
            <a:gdLst>
              <a:gd name="connsiteX0" fmla="*/ 533293 w 1057416"/>
              <a:gd name="connsiteY0" fmla="*/ 0 h 1057416"/>
              <a:gd name="connsiteX1" fmla="*/ 1057416 w 1057416"/>
              <a:gd name="connsiteY1" fmla="*/ 0 h 1057416"/>
              <a:gd name="connsiteX2" fmla="*/ 1055454 w 1057416"/>
              <a:gd name="connsiteY2" fmla="*/ 12852 h 1057416"/>
              <a:gd name="connsiteX3" fmla="*/ 12852 w 1057416"/>
              <a:gd name="connsiteY3" fmla="*/ 1055454 h 1057416"/>
              <a:gd name="connsiteX4" fmla="*/ 0 w 1057416"/>
              <a:gd name="connsiteY4" fmla="*/ 1057416 h 1057416"/>
              <a:gd name="connsiteX5" fmla="*/ 0 w 1057416"/>
              <a:gd name="connsiteY5" fmla="*/ 537064 h 1057416"/>
              <a:gd name="connsiteX6" fmla="*/ 67855 w 1057416"/>
              <a:gd name="connsiteY6" fmla="*/ 512229 h 1057416"/>
              <a:gd name="connsiteX7" fmla="*/ 512230 w 1057416"/>
              <a:gd name="connsiteY7" fmla="*/ 67854 h 1057416"/>
              <a:gd name="connsiteX8" fmla="*/ 533293 w 1057416"/>
              <a:gd name="connsiteY8" fmla="*/ 0 h 10574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57416" h="1057416">
                <a:moveTo>
                  <a:pt x="533293" y="0"/>
                </a:moveTo>
                <a:lnTo>
                  <a:pt x="1057416" y="0"/>
                </a:lnTo>
                <a:lnTo>
                  <a:pt x="1055454" y="12852"/>
                </a:lnTo>
                <a:cubicBezTo>
                  <a:pt x="948366" y="536178"/>
                  <a:pt x="536178" y="948366"/>
                  <a:pt x="12852" y="1055454"/>
                </a:cubicBezTo>
                <a:lnTo>
                  <a:pt x="0" y="1057416"/>
                </a:lnTo>
                <a:lnTo>
                  <a:pt x="0" y="537064"/>
                </a:lnTo>
                <a:lnTo>
                  <a:pt x="67855" y="512229"/>
                </a:lnTo>
                <a:cubicBezTo>
                  <a:pt x="267657" y="427720"/>
                  <a:pt x="427721" y="267656"/>
                  <a:pt x="512230" y="67854"/>
                </a:cubicBezTo>
                <a:lnTo>
                  <a:pt x="533293" y="0"/>
                </a:lnTo>
                <a:close/>
              </a:path>
            </a:pathLst>
          </a:custGeom>
          <a:solidFill>
            <a:srgbClr val="1367A2"/>
          </a:solidFill>
          <a:ln>
            <a:noFill/>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a:ln>
                <a:noFill/>
              </a:ln>
              <a:solidFill>
                <a:srgbClr val="363636"/>
              </a:solidFill>
              <a:effectLst/>
              <a:uLnTx/>
              <a:uFillTx/>
              <a:latin typeface="Calibri" panose="020F0502020204030204"/>
              <a:cs typeface="mohammad bold art 1" pitchFamily="2" charset="-78"/>
            </a:endParaRPr>
          </a:p>
        </p:txBody>
      </p:sp>
      <p:sp>
        <p:nvSpPr>
          <p:cNvPr id="61" name="TextBox 60">
            <a:extLst>
              <a:ext uri="{FF2B5EF4-FFF2-40B4-BE49-F238E27FC236}">
                <a16:creationId xmlns:a16="http://schemas.microsoft.com/office/drawing/2014/main" id="{E49693F8-2D31-47EF-9F2B-8BE87093963A}"/>
              </a:ext>
            </a:extLst>
          </p:cNvPr>
          <p:cNvSpPr txBox="1"/>
          <p:nvPr/>
        </p:nvSpPr>
        <p:spPr>
          <a:xfrm>
            <a:off x="7393441" y="3923525"/>
            <a:ext cx="418705" cy="646331"/>
          </a:xfrm>
          <a:prstGeom prst="rect">
            <a:avLst/>
          </a:prstGeom>
          <a:noFill/>
        </p:spPr>
        <p:txBody>
          <a:bodyPr wrap="none" rtlCol="0" anchor="ctr">
            <a:spAutoFit/>
          </a:bodyP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a:noFill/>
                </a:ln>
                <a:solidFill>
                  <a:srgbClr val="FFFFFF"/>
                </a:solidFill>
                <a:effectLst/>
                <a:uLnTx/>
                <a:uFillTx/>
                <a:cs typeface="mohammad bold art 1" pitchFamily="2" charset="-78"/>
              </a:rPr>
              <a:t>2</a:t>
            </a:r>
          </a:p>
        </p:txBody>
      </p:sp>
      <p:sp>
        <p:nvSpPr>
          <p:cNvPr id="62" name="TextBox 61">
            <a:extLst>
              <a:ext uri="{FF2B5EF4-FFF2-40B4-BE49-F238E27FC236}">
                <a16:creationId xmlns:a16="http://schemas.microsoft.com/office/drawing/2014/main" id="{1CB160E5-500E-4C1D-91C2-239C97B10BAC}"/>
              </a:ext>
            </a:extLst>
          </p:cNvPr>
          <p:cNvSpPr txBox="1"/>
          <p:nvPr/>
        </p:nvSpPr>
        <p:spPr>
          <a:xfrm>
            <a:off x="7399394" y="1122228"/>
            <a:ext cx="441146" cy="646331"/>
          </a:xfrm>
          <a:prstGeom prst="rect">
            <a:avLst/>
          </a:prstGeom>
          <a:noFill/>
        </p:spPr>
        <p:txBody>
          <a:bodyPr wrap="none" rtlCol="0" anchor="ctr">
            <a:spAutoFit/>
          </a:bodyP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ar-KW" sz="3600" b="1" i="0" u="none" strike="noStrike" kern="0" cap="none" spc="0" normalizeH="0" baseline="0" noProof="0" dirty="0">
                <a:ln>
                  <a:noFill/>
                </a:ln>
                <a:solidFill>
                  <a:srgbClr val="FFFFFF"/>
                </a:solidFill>
                <a:effectLst/>
                <a:uLnTx/>
                <a:uFillTx/>
                <a:cs typeface="mohammad bold art 1" pitchFamily="2" charset="-78"/>
              </a:rPr>
              <a:t>1</a:t>
            </a:r>
            <a:endParaRPr kumimoji="0" lang="en-US" sz="3600" b="1" i="0" u="none" strike="noStrike" kern="0" cap="none" spc="0" normalizeH="0" baseline="0" noProof="0" dirty="0">
              <a:ln>
                <a:noFill/>
              </a:ln>
              <a:solidFill>
                <a:srgbClr val="FFFFFF"/>
              </a:solidFill>
              <a:effectLst/>
              <a:uLnTx/>
              <a:uFillTx/>
              <a:cs typeface="mohammad bold art 1" pitchFamily="2" charset="-78"/>
            </a:endParaRPr>
          </a:p>
        </p:txBody>
      </p:sp>
      <p:grpSp>
        <p:nvGrpSpPr>
          <p:cNvPr id="63" name="Group 62">
            <a:extLst>
              <a:ext uri="{FF2B5EF4-FFF2-40B4-BE49-F238E27FC236}">
                <a16:creationId xmlns:a16="http://schemas.microsoft.com/office/drawing/2014/main" id="{8EDFA123-3D52-47AE-AB93-96D9A4B70DA8}"/>
              </a:ext>
            </a:extLst>
          </p:cNvPr>
          <p:cNvGrpSpPr/>
          <p:nvPr/>
        </p:nvGrpSpPr>
        <p:grpSpPr>
          <a:xfrm>
            <a:off x="8315617" y="4476241"/>
            <a:ext cx="2927241" cy="1746123"/>
            <a:chOff x="8921977" y="1325595"/>
            <a:chExt cx="2937088" cy="2533228"/>
          </a:xfrm>
        </p:grpSpPr>
        <p:sp>
          <p:nvSpPr>
            <p:cNvPr id="64" name="TextBox 63">
              <a:extLst>
                <a:ext uri="{FF2B5EF4-FFF2-40B4-BE49-F238E27FC236}">
                  <a16:creationId xmlns:a16="http://schemas.microsoft.com/office/drawing/2014/main" id="{148CC2AE-B007-43CF-B41A-837AB9BCADA2}"/>
                </a:ext>
              </a:extLst>
            </p:cNvPr>
            <p:cNvSpPr txBox="1"/>
            <p:nvPr/>
          </p:nvSpPr>
          <p:spPr>
            <a:xfrm>
              <a:off x="8921977" y="1325595"/>
              <a:ext cx="2937088" cy="602793"/>
            </a:xfrm>
            <a:prstGeom prst="rect">
              <a:avLst/>
            </a:prstGeom>
            <a:solidFill>
              <a:srgbClr val="114C76"/>
            </a:solidFill>
          </p:spPr>
          <p:txBody>
            <a:bodyPr wrap="square" lIns="0" rIns="0" rtlCol="0" anchor="b">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ar-KW" sz="2100" b="1" i="0" u="none" strike="noStrike" kern="0" cap="all" spc="0" normalizeH="0" baseline="0" noProof="0" dirty="0">
                  <a:ln>
                    <a:noFill/>
                  </a:ln>
                  <a:solidFill>
                    <a:srgbClr val="FFFFFF"/>
                  </a:solidFill>
                  <a:effectLst/>
                  <a:uLnTx/>
                  <a:uFillTx/>
                  <a:cs typeface="mohammad bold art 1" pitchFamily="2" charset="-78"/>
                </a:rPr>
                <a:t>المرحلة الثانية</a:t>
              </a:r>
              <a:endParaRPr kumimoji="0" lang="en-US" sz="2100" b="1" i="0" u="none" strike="noStrike" kern="0" cap="all" spc="0" normalizeH="0" baseline="0" noProof="0" dirty="0">
                <a:ln>
                  <a:noFill/>
                </a:ln>
                <a:solidFill>
                  <a:srgbClr val="FFFFFF"/>
                </a:solidFill>
                <a:effectLst/>
                <a:uLnTx/>
                <a:uFillTx/>
                <a:cs typeface="mohammad bold art 1" pitchFamily="2" charset="-78"/>
              </a:endParaRPr>
            </a:p>
          </p:txBody>
        </p:sp>
        <p:sp>
          <p:nvSpPr>
            <p:cNvPr id="65" name="TextBox 64">
              <a:extLst>
                <a:ext uri="{FF2B5EF4-FFF2-40B4-BE49-F238E27FC236}">
                  <a16:creationId xmlns:a16="http://schemas.microsoft.com/office/drawing/2014/main" id="{802A2ED8-13B9-48EC-85F1-09F055216A90}"/>
                </a:ext>
              </a:extLst>
            </p:cNvPr>
            <p:cNvSpPr txBox="1"/>
            <p:nvPr/>
          </p:nvSpPr>
          <p:spPr>
            <a:xfrm>
              <a:off x="8929772" y="1925883"/>
              <a:ext cx="2929293" cy="1932940"/>
            </a:xfrm>
            <a:prstGeom prst="rect">
              <a:avLst/>
            </a:prstGeom>
            <a:noFill/>
          </p:spPr>
          <p:txBody>
            <a:bodyPr wrap="square" lIns="0" rIns="0" rtlCol="0" anchor="t">
              <a:spAutoFit/>
            </a:bodyPr>
            <a:lstStyle/>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ar-KW"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تقسيم السوق</a:t>
              </a:r>
              <a:r>
                <a:rPr kumimoji="0" lang="en-US"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a:t>
              </a:r>
              <a:endParaRPr kumimoji="0" lang="en-US" sz="1000" b="0" i="0" u="none" strike="noStrike" kern="0" cap="none" spc="0" normalizeH="0" baseline="0" noProof="0" dirty="0">
                <a:ln>
                  <a:noFill/>
                </a:ln>
                <a:solidFill>
                  <a:srgbClr val="363636"/>
                </a:solidFill>
                <a:effectLst/>
                <a:uLnTx/>
                <a:uFillTx/>
                <a:latin typeface="Times New Roman" panose="02020603050405020304" pitchFamily="18" charset="0"/>
                <a:ea typeface="Calibri" panose="020F0502020204030204" pitchFamily="34" charset="0"/>
                <a:cs typeface="mohammad bold art 1" pitchFamily="2" charset="-78"/>
              </a:endParaRP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ar-KW"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مؤشرات جديدة للسوق</a:t>
              </a:r>
              <a:r>
                <a:rPr kumimoji="0" lang="en-US"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ar-KW"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فواصل التداول المستمر</a:t>
              </a:r>
              <a:r>
                <a:rPr kumimoji="0" lang="en-US"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ar-KW"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منصة التداول للشركات غير المدرجة</a:t>
              </a:r>
              <a:r>
                <a:rPr kumimoji="0" lang="en-US"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a:t>
              </a:r>
              <a:r>
                <a:rPr kumimoji="0" lang="ar-KW"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 </a:t>
              </a:r>
              <a:endParaRPr kumimoji="0" lang="en-US"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endParaRP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ar-KW"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التأكيد المتأخر لأمين الحفظ</a:t>
              </a:r>
              <a:r>
                <a:rPr kumimoji="0" lang="en-US"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a:t>
              </a:r>
              <a:endParaRPr kumimoji="0" lang="en-US" sz="1000" b="0" i="0" u="none" strike="noStrike" kern="0" cap="none" spc="0" normalizeH="0" baseline="0" noProof="0" dirty="0">
                <a:ln>
                  <a:noFill/>
                </a:ln>
                <a:solidFill>
                  <a:srgbClr val="363636"/>
                </a:solidFill>
                <a:effectLst/>
                <a:uLnTx/>
                <a:uFillTx/>
                <a:latin typeface="Times New Roman" panose="02020603050405020304" pitchFamily="18" charset="0"/>
                <a:ea typeface="Calibri" panose="020F0502020204030204" pitchFamily="34" charset="0"/>
                <a:cs typeface="mohammad bold art 1" pitchFamily="2" charset="-78"/>
              </a:endParaRP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ar-KW"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تسهيل إجراءات الصفقات الخاصة</a:t>
              </a:r>
              <a:r>
                <a:rPr kumimoji="0" lang="en-US"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a:t>
              </a:r>
              <a:endParaRPr kumimoji="0" lang="en-US" sz="1000" b="0" i="0" u="none" strike="noStrike" kern="0" cap="none" spc="0" normalizeH="0" baseline="0" noProof="0" dirty="0">
                <a:ln>
                  <a:noFill/>
                </a:ln>
                <a:solidFill>
                  <a:srgbClr val="363636"/>
                </a:solidFill>
                <a:effectLst/>
                <a:uLnTx/>
                <a:uFillTx/>
                <a:latin typeface="Times New Roman" panose="02020603050405020304" pitchFamily="18" charset="0"/>
                <a:ea typeface="Calibri" panose="020F0502020204030204" pitchFamily="34" charset="0"/>
                <a:cs typeface="mohammad bold art 1" pitchFamily="2" charset="-78"/>
              </a:endParaRP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ar-KW"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التوزيع الإلكتروني للأرباح النقدية</a:t>
              </a:r>
              <a:r>
                <a:rPr kumimoji="0" lang="en-US"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a:t>
              </a:r>
              <a:endParaRPr lang="ar-KW" sz="1000" kern="0" dirty="0">
                <a:solidFill>
                  <a:srgbClr val="363636"/>
                </a:solidFill>
                <a:latin typeface="Times New Roman" panose="02020603050405020304" pitchFamily="18" charset="0"/>
                <a:cs typeface="mohammad bold art 1" pitchFamily="2" charset="-78"/>
              </a:endParaRP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ar-KW"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جلسة الشراء الإجباري</a:t>
              </a:r>
              <a:r>
                <a:rPr kumimoji="0" lang="en-US"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a:t>
              </a:r>
            </a:p>
          </p:txBody>
        </p:sp>
      </p:grpSp>
      <p:sp>
        <p:nvSpPr>
          <p:cNvPr id="66" name="TextBox 65">
            <a:extLst>
              <a:ext uri="{FF2B5EF4-FFF2-40B4-BE49-F238E27FC236}">
                <a16:creationId xmlns:a16="http://schemas.microsoft.com/office/drawing/2014/main" id="{FF2FFBC3-5EFF-4863-ADA6-2632F0E09854}"/>
              </a:ext>
            </a:extLst>
          </p:cNvPr>
          <p:cNvSpPr txBox="1"/>
          <p:nvPr/>
        </p:nvSpPr>
        <p:spPr>
          <a:xfrm rot="2687011">
            <a:off x="6342183" y="2143109"/>
            <a:ext cx="697627" cy="369332"/>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ar-KW" sz="1800" b="1" i="0" u="none" strike="noStrike" kern="0" cap="none" spc="0" normalizeH="0" baseline="0" noProof="0" dirty="0">
                <a:ln>
                  <a:noFill/>
                </a:ln>
                <a:solidFill>
                  <a:srgbClr val="FFFFFF"/>
                </a:solidFill>
                <a:effectLst/>
                <a:uLnTx/>
                <a:uFillTx/>
                <a:cs typeface="mohammad bold art 1" pitchFamily="2" charset="-78"/>
              </a:rPr>
              <a:t>2017</a:t>
            </a:r>
            <a:endParaRPr kumimoji="0" lang="en-US" sz="1800" b="1" i="0" u="none" strike="noStrike" kern="0" cap="none" spc="0" normalizeH="0" baseline="0" noProof="0" dirty="0">
              <a:ln>
                <a:noFill/>
              </a:ln>
              <a:solidFill>
                <a:srgbClr val="FFFFFF"/>
              </a:solidFill>
              <a:effectLst/>
              <a:uLnTx/>
              <a:uFillTx/>
              <a:cs typeface="mohammad bold art 1" pitchFamily="2" charset="-78"/>
            </a:endParaRPr>
          </a:p>
        </p:txBody>
      </p:sp>
      <p:sp>
        <p:nvSpPr>
          <p:cNvPr id="67" name="TextBox 66">
            <a:extLst>
              <a:ext uri="{FF2B5EF4-FFF2-40B4-BE49-F238E27FC236}">
                <a16:creationId xmlns:a16="http://schemas.microsoft.com/office/drawing/2014/main" id="{B449A734-759C-4DE0-96DA-1D94E9921767}"/>
              </a:ext>
            </a:extLst>
          </p:cNvPr>
          <p:cNvSpPr txBox="1"/>
          <p:nvPr/>
        </p:nvSpPr>
        <p:spPr>
          <a:xfrm rot="18762770">
            <a:off x="6350638" y="3257652"/>
            <a:ext cx="697627" cy="369332"/>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ar-KW" sz="1800" b="1" i="0" u="none" strike="noStrike" kern="0" cap="none" spc="0" normalizeH="0" baseline="0" noProof="0" dirty="0">
                <a:ln>
                  <a:noFill/>
                </a:ln>
                <a:solidFill>
                  <a:srgbClr val="FFFFFF"/>
                </a:solidFill>
                <a:effectLst/>
                <a:uLnTx/>
                <a:uFillTx/>
                <a:cs typeface="mohammad bold art 1" pitchFamily="2" charset="-78"/>
              </a:rPr>
              <a:t>2018</a:t>
            </a:r>
            <a:endParaRPr kumimoji="0" lang="en-US" sz="1800" b="1" i="0" u="none" strike="noStrike" kern="0" cap="none" spc="0" normalizeH="0" baseline="0" noProof="0" dirty="0">
              <a:ln>
                <a:noFill/>
              </a:ln>
              <a:solidFill>
                <a:srgbClr val="FFFFFF"/>
              </a:solidFill>
              <a:effectLst/>
              <a:uLnTx/>
              <a:uFillTx/>
              <a:cs typeface="mohammad bold art 1" pitchFamily="2" charset="-78"/>
            </a:endParaRPr>
          </a:p>
        </p:txBody>
      </p:sp>
      <p:sp>
        <p:nvSpPr>
          <p:cNvPr id="68" name="TextBox 67">
            <a:extLst>
              <a:ext uri="{FF2B5EF4-FFF2-40B4-BE49-F238E27FC236}">
                <a16:creationId xmlns:a16="http://schemas.microsoft.com/office/drawing/2014/main" id="{65BED238-0A23-41B1-9545-B41DBD859DC9}"/>
              </a:ext>
            </a:extLst>
          </p:cNvPr>
          <p:cNvSpPr txBox="1"/>
          <p:nvPr/>
        </p:nvSpPr>
        <p:spPr>
          <a:xfrm rot="2499053">
            <a:off x="5303834" y="3255501"/>
            <a:ext cx="574196" cy="369332"/>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a:ln>
                  <a:noFill/>
                </a:ln>
                <a:solidFill>
                  <a:srgbClr val="FFFFFF"/>
                </a:solidFill>
                <a:effectLst/>
                <a:uLnTx/>
                <a:uFillTx/>
                <a:cs typeface="mohammad bold art 1" pitchFamily="2" charset="-78"/>
              </a:rPr>
              <a:t>TBD</a:t>
            </a:r>
          </a:p>
        </p:txBody>
      </p:sp>
      <p:sp>
        <p:nvSpPr>
          <p:cNvPr id="69" name="TextBox 68">
            <a:extLst>
              <a:ext uri="{FF2B5EF4-FFF2-40B4-BE49-F238E27FC236}">
                <a16:creationId xmlns:a16="http://schemas.microsoft.com/office/drawing/2014/main" id="{147EC5E1-F6E7-4EBF-82B7-06C4C3DD1AAC}"/>
              </a:ext>
            </a:extLst>
          </p:cNvPr>
          <p:cNvSpPr txBox="1"/>
          <p:nvPr/>
        </p:nvSpPr>
        <p:spPr>
          <a:xfrm rot="19067665">
            <a:off x="5288207" y="2104919"/>
            <a:ext cx="574196" cy="369332"/>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a:ln>
                  <a:noFill/>
                </a:ln>
                <a:solidFill>
                  <a:srgbClr val="595959">
                    <a:lumMod val="60000"/>
                    <a:lumOff val="40000"/>
                  </a:srgbClr>
                </a:solidFill>
                <a:effectLst/>
                <a:uLnTx/>
                <a:uFillTx/>
                <a:cs typeface="mohammad bold art 1" pitchFamily="2" charset="-78"/>
              </a:rPr>
              <a:t>TBD</a:t>
            </a:r>
          </a:p>
        </p:txBody>
      </p:sp>
      <p:grpSp>
        <p:nvGrpSpPr>
          <p:cNvPr id="70" name="Group 69">
            <a:extLst>
              <a:ext uri="{FF2B5EF4-FFF2-40B4-BE49-F238E27FC236}">
                <a16:creationId xmlns:a16="http://schemas.microsoft.com/office/drawing/2014/main" id="{0F225CCF-08F2-45A6-AF9E-C5964C35DCDA}"/>
              </a:ext>
            </a:extLst>
          </p:cNvPr>
          <p:cNvGrpSpPr/>
          <p:nvPr/>
        </p:nvGrpSpPr>
        <p:grpSpPr>
          <a:xfrm>
            <a:off x="949142" y="1159579"/>
            <a:ext cx="10311750" cy="2994100"/>
            <a:chOff x="1512628" y="1374393"/>
            <a:chExt cx="10346437" cy="3992129"/>
          </a:xfrm>
        </p:grpSpPr>
        <p:sp>
          <p:nvSpPr>
            <p:cNvPr id="71" name="TextBox 70">
              <a:extLst>
                <a:ext uri="{FF2B5EF4-FFF2-40B4-BE49-F238E27FC236}">
                  <a16:creationId xmlns:a16="http://schemas.microsoft.com/office/drawing/2014/main" id="{6D152B82-7938-4CB3-9F40-4BFF58B0C7FF}"/>
                </a:ext>
              </a:extLst>
            </p:cNvPr>
            <p:cNvSpPr txBox="1"/>
            <p:nvPr/>
          </p:nvSpPr>
          <p:spPr>
            <a:xfrm>
              <a:off x="8921977" y="1374393"/>
              <a:ext cx="2937088" cy="553997"/>
            </a:xfrm>
            <a:prstGeom prst="rect">
              <a:avLst/>
            </a:prstGeom>
            <a:solidFill>
              <a:srgbClr val="C8964B"/>
            </a:solidFill>
          </p:spPr>
          <p:txBody>
            <a:bodyPr wrap="square" lIns="0" rIns="0" rtlCol="0" anchor="b">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ar-KW" sz="2100" b="1" i="0" u="none" strike="noStrike" kern="0" cap="all" spc="0" normalizeH="0" baseline="0" noProof="0" dirty="0">
                  <a:ln>
                    <a:noFill/>
                  </a:ln>
                  <a:solidFill>
                    <a:srgbClr val="FFFFFF"/>
                  </a:solidFill>
                  <a:effectLst/>
                  <a:uLnTx/>
                  <a:uFillTx/>
                  <a:cs typeface="mohammad bold art 1" pitchFamily="2" charset="-78"/>
                </a:rPr>
                <a:t>المرحلة الأولى</a:t>
              </a:r>
              <a:endParaRPr kumimoji="0" lang="en-US" sz="2100" b="1" i="0" u="none" strike="noStrike" kern="0" cap="all" spc="0" normalizeH="0" baseline="0" noProof="0" dirty="0">
                <a:ln>
                  <a:noFill/>
                </a:ln>
                <a:solidFill>
                  <a:srgbClr val="FFFFFF"/>
                </a:solidFill>
                <a:effectLst/>
                <a:uLnTx/>
                <a:uFillTx/>
                <a:cs typeface="mohammad bold art 1" pitchFamily="2" charset="-78"/>
              </a:endParaRPr>
            </a:p>
          </p:txBody>
        </p:sp>
        <p:sp>
          <p:nvSpPr>
            <p:cNvPr id="72" name="TextBox 71">
              <a:extLst>
                <a:ext uri="{FF2B5EF4-FFF2-40B4-BE49-F238E27FC236}">
                  <a16:creationId xmlns:a16="http://schemas.microsoft.com/office/drawing/2014/main" id="{4EF3AEB2-451F-42BD-9197-B45D1D0F63A3}"/>
                </a:ext>
              </a:extLst>
            </p:cNvPr>
            <p:cNvSpPr txBox="1"/>
            <p:nvPr/>
          </p:nvSpPr>
          <p:spPr>
            <a:xfrm>
              <a:off x="1512628" y="1955335"/>
              <a:ext cx="3215582" cy="3411187"/>
            </a:xfrm>
            <a:prstGeom prst="rect">
              <a:avLst/>
            </a:prstGeom>
            <a:noFill/>
            <a:effectLst/>
          </p:spPr>
          <p:txBody>
            <a:bodyPr wrap="square" lIns="0" rIns="0" rtlCol="0" anchor="t">
              <a:spAutoFit/>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KW" sz="1000" b="1" i="0" u="sng"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المرحلة الثالثة (الجزء الأول) – تم تطبيق هذا الجزء قي 2019</a:t>
              </a:r>
              <a:endParaRPr kumimoji="0" lang="en-US" sz="1000" b="1" i="0" u="sng" strike="noStrike" kern="0" cap="none" spc="0" normalizeH="0" baseline="0" noProof="0" dirty="0">
                <a:ln>
                  <a:noFill/>
                </a:ln>
                <a:solidFill>
                  <a:srgbClr val="595959"/>
                </a:solidFill>
                <a:effectLst/>
                <a:uLnTx/>
                <a:uFillTx/>
                <a:cs typeface="mohammad bold art 1" pitchFamily="2" charset="-78"/>
              </a:endParaRP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ar-KW"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استحداث جلسة التداول بعد الإغلاق.</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ar-KW"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تقديم البيع على المكشوف وتطوير استخدام اقراض واقتراض الأسهم.</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ar-KW"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إدراج و تداول الصناديق والصناديق العقارية المدرة للدخل.</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ar-KW"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تحسين آلية تنفيذ صفقات خارج السوق.</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ar-KW" sz="1000" b="0" i="0" u="none" strike="noStrike" kern="0" cap="none" spc="0" normalizeH="0" baseline="0" noProof="0" dirty="0">
                  <a:ln>
                    <a:noFill/>
                  </a:ln>
                  <a:solidFill>
                    <a:srgbClr val="363636"/>
                  </a:solidFill>
                  <a:effectLst/>
                  <a:uLnTx/>
                  <a:uFillTx/>
                  <a:latin typeface="Times New Roman" panose="02020603050405020304" pitchFamily="18" charset="0"/>
                  <a:ea typeface="Calibri" panose="020F0502020204030204" pitchFamily="34" charset="0"/>
                  <a:cs typeface="mohammad bold art 1" pitchFamily="2" charset="-78"/>
                </a:rPr>
                <a:t>صفقات المبادلة.</a:t>
              </a:r>
              <a:endParaRPr kumimoji="0" lang="en-US" sz="1000" b="0" i="0" u="none" strike="noStrike" kern="0" cap="none" spc="0" normalizeH="0" baseline="0" noProof="0" dirty="0">
                <a:ln>
                  <a:noFill/>
                </a:ln>
                <a:solidFill>
                  <a:srgbClr val="363636"/>
                </a:solidFill>
                <a:effectLst/>
                <a:uLnTx/>
                <a:uFillTx/>
                <a:latin typeface="Times New Roman" panose="02020603050405020304" pitchFamily="18" charset="0"/>
                <a:ea typeface="Calibri" panose="020F0502020204030204" pitchFamily="34" charset="0"/>
                <a:cs typeface="mohammad bold art 1" pitchFamily="2" charset="-78"/>
              </a:endParaRPr>
            </a:p>
            <a:p>
              <a:pPr marL="0" marR="0" lvl="1" indent="0" algn="r" defTabSz="914400" rtl="1" eaLnBrk="1" fontAlgn="auto" latinLnBrk="0" hangingPunct="1">
                <a:lnSpc>
                  <a:spcPct val="90000"/>
                </a:lnSpc>
                <a:spcBef>
                  <a:spcPct val="0"/>
                </a:spcBef>
                <a:spcAft>
                  <a:spcPct val="15000"/>
                </a:spcAft>
                <a:buClrTx/>
                <a:buSzTx/>
                <a:buFontTx/>
                <a:buNone/>
                <a:tabLst/>
                <a:defRPr/>
              </a:pPr>
              <a:r>
                <a:rPr kumimoji="0" lang="ar-KW" sz="1000" b="1" i="0" u="sng"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المرحلة الثالثة (الجزء الثاني)</a:t>
              </a:r>
              <a:endParaRPr kumimoji="0" lang="en-US" sz="1000" b="1" i="0" u="sng"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endParaRPr>
            </a:p>
            <a:p>
              <a:pPr marL="171450" marR="0" lvl="1" indent="-171450" algn="just" defTabSz="914400" rtl="1" eaLnBrk="1" fontAlgn="auto" latinLnBrk="0" hangingPunct="1">
                <a:lnSpc>
                  <a:spcPct val="90000"/>
                </a:lnSpc>
                <a:spcBef>
                  <a:spcPct val="0"/>
                </a:spcBef>
                <a:spcAft>
                  <a:spcPct val="15000"/>
                </a:spcAft>
                <a:buClrTx/>
                <a:buSzTx/>
                <a:buFont typeface="Arial" panose="020B0604020202020204" pitchFamily="34" charset="0"/>
                <a:buChar char="•"/>
                <a:tabLst/>
                <a:defRPr/>
              </a:pPr>
              <a:r>
                <a:rPr kumimoji="0" lang="ar-SA"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استحداث الوسيط المركزي للسوق النقدي</a:t>
              </a:r>
              <a:endParaRPr lang="ar-KW" sz="1000" kern="0" dirty="0">
                <a:solidFill>
                  <a:srgbClr val="363636"/>
                </a:solidFill>
                <a:latin typeface="Times New Roman" panose="02020603050405020304" pitchFamily="18" charset="0"/>
                <a:cs typeface="mohammad bold art 1" pitchFamily="2" charset="-78"/>
              </a:endParaRPr>
            </a:p>
            <a:p>
              <a:pPr marL="171450" marR="0" lvl="1" indent="-171450" algn="just" defTabSz="914400" rtl="1" eaLnBrk="1" fontAlgn="auto" latinLnBrk="0" hangingPunct="1">
                <a:lnSpc>
                  <a:spcPct val="90000"/>
                </a:lnSpc>
                <a:spcBef>
                  <a:spcPct val="0"/>
                </a:spcBef>
                <a:spcAft>
                  <a:spcPct val="15000"/>
                </a:spcAft>
                <a:buClrTx/>
                <a:buSzTx/>
                <a:buFont typeface="Arial" panose="020B0604020202020204" pitchFamily="34" charset="0"/>
                <a:buChar char="•"/>
                <a:tabLst/>
                <a:defRPr/>
              </a:pPr>
              <a:r>
                <a:rPr kumimoji="0" lang="ar-KW"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ت</a:t>
              </a:r>
              <a:r>
                <a:rPr kumimoji="0" lang="ar-SA"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ط</a:t>
              </a:r>
              <a:r>
                <a:rPr kumimoji="0" lang="ar-KW"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ب</a:t>
              </a:r>
              <a:r>
                <a:rPr kumimoji="0" lang="ar-SA"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يق نموذج التسويات النقدية من خلال نظام البنك المركزي / البنوك التجارية</a:t>
              </a:r>
              <a:r>
                <a:rPr kumimoji="0" lang="ar-KW"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a:t>
              </a:r>
            </a:p>
            <a:p>
              <a:pPr marL="171450" marR="0" lvl="1" indent="-171450" algn="just" defTabSz="914400" rtl="1" eaLnBrk="1" fontAlgn="auto" latinLnBrk="0" hangingPunct="1">
                <a:lnSpc>
                  <a:spcPct val="90000"/>
                </a:lnSpc>
                <a:spcBef>
                  <a:spcPct val="0"/>
                </a:spcBef>
                <a:spcAft>
                  <a:spcPct val="15000"/>
                </a:spcAft>
                <a:buClrTx/>
                <a:buSzTx/>
                <a:buFont typeface="Arial" panose="020B0604020202020204" pitchFamily="34" charset="0"/>
                <a:buChar char="•"/>
                <a:tabLst/>
                <a:defRPr/>
              </a:pPr>
              <a:r>
                <a:rPr kumimoji="0" lang="ar-SA"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تغيير آلية التسويات باتباع مبدأ</a:t>
              </a:r>
              <a:r>
                <a:rPr kumimoji="0" lang="en-US"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 </a:t>
              </a:r>
              <a:r>
                <a:rPr kumimoji="0" lang="ar-KW"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 </a:t>
              </a:r>
              <a:r>
                <a:rPr kumimoji="0" lang="en-US" sz="1000" b="0" i="0" u="none" strike="noStrike" kern="0" cap="none" spc="0" normalizeH="0" baseline="0" noProof="0" dirty="0" err="1">
                  <a:ln>
                    <a:noFill/>
                  </a:ln>
                  <a:solidFill>
                    <a:srgbClr val="363636"/>
                  </a:solidFill>
                  <a:effectLst/>
                  <a:uLnTx/>
                  <a:uFillTx/>
                  <a:latin typeface="Times New Roman" panose="02020603050405020304" pitchFamily="18" charset="0"/>
                  <a:cs typeface="mohammad bold art 1" pitchFamily="2" charset="-78"/>
                </a:rPr>
                <a:t>DvP</a:t>
              </a:r>
              <a:r>
                <a:rPr kumimoji="0" lang="en-US"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 model 2</a:t>
              </a:r>
              <a:r>
                <a:rPr lang="ar-KW" sz="1000" kern="0" dirty="0">
                  <a:solidFill>
                    <a:srgbClr val="363636"/>
                  </a:solidFill>
                  <a:latin typeface="Times New Roman" panose="02020603050405020304" pitchFamily="18" charset="0"/>
                  <a:cs typeface="mohammad bold art 1" pitchFamily="2" charset="-78"/>
                </a:rPr>
                <a:t>.</a:t>
              </a:r>
              <a:endParaRPr kumimoji="0" lang="ar-KW"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endParaRPr>
            </a:p>
            <a:p>
              <a:pPr marL="171450" marR="0" lvl="1" indent="-171450" algn="just" defTabSz="914400" rtl="1" eaLnBrk="1" fontAlgn="auto" latinLnBrk="0" hangingPunct="1">
                <a:lnSpc>
                  <a:spcPct val="90000"/>
                </a:lnSpc>
                <a:spcBef>
                  <a:spcPct val="0"/>
                </a:spcBef>
                <a:spcAft>
                  <a:spcPct val="15000"/>
                </a:spcAft>
                <a:buClrTx/>
                <a:buSzTx/>
                <a:buFont typeface="Arial" panose="020B0604020202020204" pitchFamily="34" charset="0"/>
                <a:buChar char="•"/>
                <a:tabLst/>
                <a:defRPr/>
              </a:pPr>
              <a:r>
                <a:rPr kumimoji="0" lang="ar-SA"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تقديم نموذج الوسيط المؤهل</a:t>
              </a:r>
              <a:r>
                <a:rPr lang="ar-KW" sz="1000" kern="0" dirty="0">
                  <a:solidFill>
                    <a:srgbClr val="363636"/>
                  </a:solidFill>
                  <a:latin typeface="Times New Roman" panose="02020603050405020304" pitchFamily="18" charset="0"/>
                  <a:cs typeface="mohammad bold art 1" pitchFamily="2" charset="-78"/>
                </a:rPr>
                <a:t>.</a:t>
              </a:r>
              <a:endParaRPr kumimoji="0" lang="ar-KW"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endParaRPr>
            </a:p>
            <a:p>
              <a:pPr marL="171450" marR="0" lvl="1" indent="-171450" algn="just" defTabSz="914400" rtl="1" eaLnBrk="1" fontAlgn="auto" latinLnBrk="0" hangingPunct="1">
                <a:lnSpc>
                  <a:spcPct val="90000"/>
                </a:lnSpc>
                <a:spcBef>
                  <a:spcPct val="0"/>
                </a:spcBef>
                <a:spcAft>
                  <a:spcPct val="15000"/>
                </a:spcAft>
                <a:buClrTx/>
                <a:buSzTx/>
                <a:buFont typeface="Arial" panose="020B0604020202020204" pitchFamily="34" charset="0"/>
                <a:buChar char="•"/>
                <a:tabLst/>
                <a:defRPr/>
              </a:pPr>
              <a:r>
                <a:rPr kumimoji="0" lang="ar-SA"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إنشاء رقم حسابات فرعية ضمن الحسابات المجمعة</a:t>
              </a:r>
              <a:r>
                <a:rPr kumimoji="0" lang="ar-KW"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a:t>
              </a:r>
              <a:r>
                <a:rPr kumimoji="0" lang="ar-SA"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 </a:t>
              </a:r>
              <a:endParaRPr kumimoji="0" lang="ar-KW"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endParaRPr>
            </a:p>
            <a:p>
              <a:pPr marL="171450" marR="0" lvl="1" indent="-171450" algn="just" defTabSz="914400" rtl="1" eaLnBrk="1" fontAlgn="auto" latinLnBrk="0" hangingPunct="1">
                <a:lnSpc>
                  <a:spcPct val="90000"/>
                </a:lnSpc>
                <a:spcBef>
                  <a:spcPct val="0"/>
                </a:spcBef>
                <a:spcAft>
                  <a:spcPct val="15000"/>
                </a:spcAft>
                <a:buClrTx/>
                <a:buSzTx/>
                <a:buFont typeface="Arial" panose="020B0604020202020204" pitchFamily="34" charset="0"/>
                <a:buChar char="•"/>
                <a:tabLst/>
                <a:defRPr/>
              </a:pPr>
              <a:r>
                <a:rPr kumimoji="0" lang="ar-SA"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تهيئة البيئة التشريعية والتشغيلية لتقديم المنتجات والخدمات التالية</a:t>
              </a:r>
              <a:r>
                <a:rPr kumimoji="0" lang="en-US"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a:t>
              </a:r>
              <a:r>
                <a:rPr kumimoji="0" lang="ar-SA"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عقود إعادة الشراء</a:t>
              </a:r>
              <a:r>
                <a:rPr kumimoji="0" lang="ar-KW"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 </a:t>
              </a:r>
              <a:r>
                <a:rPr kumimoji="0" lang="ar-KW" sz="1000" b="0" i="0" u="none" strike="noStrike" kern="0" cap="none" spc="0" normalizeH="0" baseline="0" noProof="0" dirty="0" err="1">
                  <a:ln>
                    <a:noFill/>
                  </a:ln>
                  <a:solidFill>
                    <a:srgbClr val="363636"/>
                  </a:solidFill>
                  <a:effectLst/>
                  <a:uLnTx/>
                  <a:uFillTx/>
                  <a:latin typeface="Times New Roman" panose="02020603050405020304" pitchFamily="18" charset="0"/>
                  <a:cs typeface="mohammad bold art 1" pitchFamily="2" charset="-78"/>
                </a:rPr>
                <a:t>وا</a:t>
              </a:r>
              <a:r>
                <a:rPr kumimoji="0" lang="ar-SA"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لتداول بالهامش</a:t>
              </a:r>
              <a:r>
                <a:rPr kumimoji="0" lang="ar-KW"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rPr>
                <a:t>.</a:t>
              </a:r>
              <a:endParaRPr kumimoji="0" lang="en-US" sz="1000" b="0" i="0" u="none" strike="noStrike" kern="0" cap="none" spc="0" normalizeH="0" baseline="0" noProof="0" dirty="0">
                <a:ln>
                  <a:noFill/>
                </a:ln>
                <a:solidFill>
                  <a:srgbClr val="363636"/>
                </a:solidFill>
                <a:effectLst/>
                <a:uLnTx/>
                <a:uFillTx/>
                <a:latin typeface="Times New Roman" panose="02020603050405020304" pitchFamily="18" charset="0"/>
                <a:cs typeface="mohammad bold art 1" pitchFamily="2" charset="-78"/>
              </a:endParaRPr>
            </a:p>
          </p:txBody>
        </p:sp>
      </p:grpSp>
      <p:sp>
        <p:nvSpPr>
          <p:cNvPr id="73" name="Rectangle 72">
            <a:extLst>
              <a:ext uri="{FF2B5EF4-FFF2-40B4-BE49-F238E27FC236}">
                <a16:creationId xmlns:a16="http://schemas.microsoft.com/office/drawing/2014/main" id="{C47ECB6B-7337-4DF3-BCEE-0A3FA81801AF}"/>
              </a:ext>
            </a:extLst>
          </p:cNvPr>
          <p:cNvSpPr/>
          <p:nvPr/>
        </p:nvSpPr>
        <p:spPr>
          <a:xfrm>
            <a:off x="4416272" y="2230149"/>
            <a:ext cx="783692" cy="427743"/>
          </a:xfrm>
          <a:prstGeom prst="rect">
            <a:avLst/>
          </a:prstGeom>
          <a:noFill/>
          <a:ln w="9525" cap="flat" cmpd="sng" algn="ctr">
            <a:noFill/>
            <a:prstDash val="solid"/>
            <a:miter lim="800000"/>
          </a:ln>
          <a:effectLst/>
          <a:extLst>
            <a:ext uri="{909E8E84-426E-40DD-AFC4-6F175D3DCCD1}">
              <a14:hiddenFill xmlns:a14="http://schemas.microsoft.com/office/drawing/2010/main">
                <a:solidFill>
                  <a:srgbClr val="D2E0E6"/>
                </a:solidFill>
              </a14:hiddenFill>
            </a:ext>
            <a:ext uri="{91240B29-F687-4F45-9708-019B960494DF}">
              <a14:hiddenLine xmlns:a14="http://schemas.microsoft.com/office/drawing/2010/main" w="9525" cap="flat" cmpd="sng" algn="ctr">
                <a:solidFill>
                  <a:srgbClr val="79A2B3"/>
                </a:solidFill>
                <a:prstDash val="solid"/>
              </a14:hiddenLine>
            </a:ext>
          </a:extLst>
        </p:spPr>
        <p:txBody>
          <a:bodyPr tIns="90000" bIns="90000" rtlCol="0" anchor="ctr" anchorCtr="0"/>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1" u="none" strike="noStrike" kern="0" cap="none" spc="0" normalizeH="0" baseline="0" noProof="0" dirty="0">
                <a:ln>
                  <a:noFill/>
                </a:ln>
                <a:solidFill>
                  <a:srgbClr val="FFFFFF"/>
                </a:solidFill>
                <a:effectLst/>
                <a:uLnTx/>
                <a:uFillTx/>
                <a:latin typeface="Calibri Light" panose="020F0302020204030204"/>
                <a:cs typeface="mohammad bold art 1" pitchFamily="2" charset="-78"/>
              </a:rPr>
              <a:t>Partially Live</a:t>
            </a:r>
          </a:p>
        </p:txBody>
      </p:sp>
      <p:cxnSp>
        <p:nvCxnSpPr>
          <p:cNvPr id="74" name="Straight Connector 73">
            <a:extLst>
              <a:ext uri="{FF2B5EF4-FFF2-40B4-BE49-F238E27FC236}">
                <a16:creationId xmlns:a16="http://schemas.microsoft.com/office/drawing/2014/main" id="{A10CF338-D5F2-4550-A0C5-57D183D8B6E1}"/>
              </a:ext>
            </a:extLst>
          </p:cNvPr>
          <p:cNvCxnSpPr>
            <a:cxnSpLocks/>
          </p:cNvCxnSpPr>
          <p:nvPr/>
        </p:nvCxnSpPr>
        <p:spPr>
          <a:xfrm>
            <a:off x="4863231" y="1768559"/>
            <a:ext cx="451496" cy="338703"/>
          </a:xfrm>
          <a:prstGeom prst="line">
            <a:avLst/>
          </a:prstGeom>
          <a:noFill/>
          <a:ln w="19050" cap="flat" cmpd="sng" algn="ctr">
            <a:solidFill>
              <a:srgbClr val="FFFFFF"/>
            </a:solidFill>
            <a:prstDash val="solid"/>
            <a:miter lim="800000"/>
          </a:ln>
          <a:effectLst/>
        </p:spPr>
      </p:cxnSp>
      <p:sp>
        <p:nvSpPr>
          <p:cNvPr id="75" name="Pentagon 9">
            <a:extLst>
              <a:ext uri="{FF2B5EF4-FFF2-40B4-BE49-F238E27FC236}">
                <a16:creationId xmlns:a16="http://schemas.microsoft.com/office/drawing/2014/main" id="{2A495684-F83A-4B40-9146-F49628646DBA}"/>
              </a:ext>
            </a:extLst>
          </p:cNvPr>
          <p:cNvSpPr/>
          <p:nvPr/>
        </p:nvSpPr>
        <p:spPr>
          <a:xfrm>
            <a:off x="3979310" y="4353942"/>
            <a:ext cx="424522" cy="413615"/>
          </a:xfrm>
          <a:prstGeom prst="homePlate">
            <a:avLst/>
          </a:prstGeom>
          <a:solidFill>
            <a:srgbClr val="595959">
              <a:lumMod val="40000"/>
              <a:lumOff val="6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363636"/>
              </a:solidFill>
              <a:effectLst/>
              <a:uLnTx/>
              <a:uFillTx/>
              <a:latin typeface="Calibri" panose="020F0502020204030204"/>
              <a:cs typeface="mohammad bold art 1" pitchFamily="2" charset="-78"/>
            </a:endParaRPr>
          </a:p>
        </p:txBody>
      </p:sp>
      <p:sp>
        <p:nvSpPr>
          <p:cNvPr id="76" name="Pentagon 83">
            <a:extLst>
              <a:ext uri="{FF2B5EF4-FFF2-40B4-BE49-F238E27FC236}">
                <a16:creationId xmlns:a16="http://schemas.microsoft.com/office/drawing/2014/main" id="{AEE06E7E-10EF-43FA-BDFE-DB9A5AD03743}"/>
              </a:ext>
            </a:extLst>
          </p:cNvPr>
          <p:cNvSpPr/>
          <p:nvPr/>
        </p:nvSpPr>
        <p:spPr>
          <a:xfrm>
            <a:off x="3984721" y="1169019"/>
            <a:ext cx="424522" cy="413615"/>
          </a:xfrm>
          <a:prstGeom prst="homePlate">
            <a:avLst/>
          </a:prstGeom>
          <a:solidFill>
            <a:srgbClr val="595959">
              <a:lumMod val="20000"/>
              <a:lumOff val="8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363636"/>
              </a:solidFill>
              <a:effectLst/>
              <a:uLnTx/>
              <a:uFillTx/>
              <a:latin typeface="Calibri" panose="020F0502020204030204"/>
              <a:cs typeface="mohammad bold art 1" pitchFamily="2" charset="-78"/>
            </a:endParaRPr>
          </a:p>
        </p:txBody>
      </p:sp>
      <p:sp>
        <p:nvSpPr>
          <p:cNvPr id="77" name="Pentagon 84">
            <a:extLst>
              <a:ext uri="{FF2B5EF4-FFF2-40B4-BE49-F238E27FC236}">
                <a16:creationId xmlns:a16="http://schemas.microsoft.com/office/drawing/2014/main" id="{28F4E741-0A02-468F-9421-F3F3F991FEA1}"/>
              </a:ext>
            </a:extLst>
          </p:cNvPr>
          <p:cNvSpPr/>
          <p:nvPr/>
        </p:nvSpPr>
        <p:spPr>
          <a:xfrm rot="10800000">
            <a:off x="7922273" y="1158820"/>
            <a:ext cx="424522" cy="413615"/>
          </a:xfrm>
          <a:prstGeom prst="homePlate">
            <a:avLst>
              <a:gd name="adj" fmla="val 52781"/>
            </a:avLst>
          </a:prstGeom>
          <a:solidFill>
            <a:srgbClr val="C8964B"/>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363636"/>
              </a:solidFill>
              <a:effectLst/>
              <a:uLnTx/>
              <a:uFillTx/>
              <a:latin typeface="Calibri" panose="020F0502020204030204"/>
              <a:cs typeface="mohammad bold art 1" pitchFamily="2" charset="-78"/>
            </a:endParaRPr>
          </a:p>
        </p:txBody>
      </p:sp>
      <p:pic>
        <p:nvPicPr>
          <p:cNvPr id="78" name="Picture 77">
            <a:extLst>
              <a:ext uri="{FF2B5EF4-FFF2-40B4-BE49-F238E27FC236}">
                <a16:creationId xmlns:a16="http://schemas.microsoft.com/office/drawing/2014/main" id="{16D229F9-C24A-46B6-A7A6-1B3D1DF726FC}"/>
              </a:ext>
            </a:extLst>
          </p:cNvPr>
          <p:cNvPicPr>
            <a:picLocks noChangeAspect="1"/>
          </p:cNvPicPr>
          <p:nvPr/>
        </p:nvPicPr>
        <p:blipFill>
          <a:blip r:embed="rId2"/>
          <a:stretch>
            <a:fillRect/>
          </a:stretch>
        </p:blipFill>
        <p:spPr>
          <a:xfrm>
            <a:off x="5602234" y="2601608"/>
            <a:ext cx="998525" cy="624693"/>
          </a:xfrm>
          <a:prstGeom prst="rect">
            <a:avLst/>
          </a:prstGeom>
        </p:spPr>
      </p:pic>
      <p:pic>
        <p:nvPicPr>
          <p:cNvPr id="79" name="Picture 78">
            <a:extLst>
              <a:ext uri="{FF2B5EF4-FFF2-40B4-BE49-F238E27FC236}">
                <a16:creationId xmlns:a16="http://schemas.microsoft.com/office/drawing/2014/main" id="{33D827BB-8632-4E73-8919-744E51A1EF88}"/>
              </a:ext>
            </a:extLst>
          </p:cNvPr>
          <p:cNvPicPr>
            <a:picLocks noChangeAspect="1"/>
          </p:cNvPicPr>
          <p:nvPr/>
        </p:nvPicPr>
        <p:blipFill>
          <a:blip r:embed="rId3"/>
          <a:stretch>
            <a:fillRect/>
          </a:stretch>
        </p:blipFill>
        <p:spPr>
          <a:xfrm>
            <a:off x="4907915" y="2436714"/>
            <a:ext cx="272876" cy="204657"/>
          </a:xfrm>
          <a:prstGeom prst="rect">
            <a:avLst/>
          </a:prstGeom>
        </p:spPr>
      </p:pic>
      <p:sp>
        <p:nvSpPr>
          <p:cNvPr id="80" name="Rectangle 79">
            <a:extLst>
              <a:ext uri="{FF2B5EF4-FFF2-40B4-BE49-F238E27FC236}">
                <a16:creationId xmlns:a16="http://schemas.microsoft.com/office/drawing/2014/main" id="{B3AA5028-C20A-451F-A6A0-772AEF4ED56A}"/>
              </a:ext>
            </a:extLst>
          </p:cNvPr>
          <p:cNvSpPr/>
          <p:nvPr/>
        </p:nvSpPr>
        <p:spPr>
          <a:xfrm>
            <a:off x="7090027" y="2398383"/>
            <a:ext cx="553331" cy="270197"/>
          </a:xfrm>
          <a:prstGeom prst="rect">
            <a:avLst/>
          </a:prstGeom>
          <a:noFill/>
          <a:ln w="9525" cap="flat" cmpd="sng" algn="ctr">
            <a:noFill/>
            <a:prstDash val="solid"/>
            <a:miter lim="800000"/>
          </a:ln>
          <a:effectLst/>
          <a:extLst>
            <a:ext uri="{909E8E84-426E-40DD-AFC4-6F175D3DCCD1}">
              <a14:hiddenFill xmlns:a14="http://schemas.microsoft.com/office/drawing/2010/main">
                <a:solidFill>
                  <a:srgbClr val="D2E0E6"/>
                </a:solidFill>
              </a14:hiddenFill>
            </a:ext>
            <a:ext uri="{91240B29-F687-4F45-9708-019B960494DF}">
              <a14:hiddenLine xmlns:a14="http://schemas.microsoft.com/office/drawing/2010/main" w="9525" cap="flat" cmpd="sng" algn="ctr">
                <a:solidFill>
                  <a:srgbClr val="79A2B3"/>
                </a:solidFill>
                <a:prstDash val="solid"/>
              </a14:hiddenLine>
            </a:ext>
          </a:extLst>
        </p:spPr>
        <p:txBody>
          <a:bodyPr tIns="90000" bIns="90000" rtlCol="0" anchor="ctr" anchorCtr="0"/>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0" i="1" u="none" strike="noStrike" kern="0" cap="none" spc="0" normalizeH="0" baseline="0" noProof="0" dirty="0">
                <a:ln>
                  <a:noFill/>
                </a:ln>
                <a:solidFill>
                  <a:srgbClr val="363636"/>
                </a:solidFill>
                <a:effectLst/>
                <a:uLnTx/>
                <a:uFillTx/>
                <a:latin typeface="Calibri Light" panose="020F0302020204030204"/>
                <a:cs typeface="mohammad bold art 1" pitchFamily="2" charset="-78"/>
              </a:rPr>
              <a:t>Live</a:t>
            </a:r>
          </a:p>
        </p:txBody>
      </p:sp>
      <p:sp>
        <p:nvSpPr>
          <p:cNvPr id="81" name="Rectangle 80">
            <a:extLst>
              <a:ext uri="{FF2B5EF4-FFF2-40B4-BE49-F238E27FC236}">
                <a16:creationId xmlns:a16="http://schemas.microsoft.com/office/drawing/2014/main" id="{7C1918D0-5ADE-4E38-9300-EE47AA2F717C}"/>
              </a:ext>
            </a:extLst>
          </p:cNvPr>
          <p:cNvSpPr/>
          <p:nvPr/>
        </p:nvSpPr>
        <p:spPr>
          <a:xfrm>
            <a:off x="7085890" y="3095017"/>
            <a:ext cx="495872" cy="270197"/>
          </a:xfrm>
          <a:prstGeom prst="rect">
            <a:avLst/>
          </a:prstGeom>
          <a:noFill/>
          <a:ln w="9525" cap="flat" cmpd="sng" algn="ctr">
            <a:noFill/>
            <a:prstDash val="solid"/>
            <a:miter lim="800000"/>
          </a:ln>
          <a:effectLst/>
          <a:extLst>
            <a:ext uri="{909E8E84-426E-40DD-AFC4-6F175D3DCCD1}">
              <a14:hiddenFill xmlns:a14="http://schemas.microsoft.com/office/drawing/2010/main">
                <a:solidFill>
                  <a:srgbClr val="D2E0E6"/>
                </a:solidFill>
              </a14:hiddenFill>
            </a:ext>
            <a:ext uri="{91240B29-F687-4F45-9708-019B960494DF}">
              <a14:hiddenLine xmlns:a14="http://schemas.microsoft.com/office/drawing/2010/main" w="9525" cap="flat" cmpd="sng" algn="ctr">
                <a:solidFill>
                  <a:srgbClr val="79A2B3"/>
                </a:solidFill>
                <a:prstDash val="solid"/>
              </a14:hiddenLine>
            </a:ext>
          </a:extLst>
        </p:spPr>
        <p:txBody>
          <a:bodyPr tIns="90000" bIns="90000" rtlCol="0" anchor="ctr" anchorCtr="0"/>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0" i="1" u="none" strike="noStrike" kern="0" cap="none" spc="0" normalizeH="0" baseline="0" noProof="0" dirty="0">
                <a:ln>
                  <a:noFill/>
                </a:ln>
                <a:solidFill>
                  <a:srgbClr val="FFFFFF"/>
                </a:solidFill>
                <a:effectLst/>
                <a:uLnTx/>
                <a:uFillTx/>
                <a:latin typeface="Calibri Light" panose="020F0302020204030204"/>
                <a:cs typeface="mohammad bold art 1" pitchFamily="2" charset="-78"/>
              </a:rPr>
              <a:t>Live</a:t>
            </a:r>
          </a:p>
        </p:txBody>
      </p:sp>
      <p:pic>
        <p:nvPicPr>
          <p:cNvPr id="82" name="Picture 81">
            <a:extLst>
              <a:ext uri="{FF2B5EF4-FFF2-40B4-BE49-F238E27FC236}">
                <a16:creationId xmlns:a16="http://schemas.microsoft.com/office/drawing/2014/main" id="{3482FAA7-332F-4FA5-A452-37B5658B2BDF}"/>
              </a:ext>
            </a:extLst>
          </p:cNvPr>
          <p:cNvPicPr>
            <a:picLocks noChangeAspect="1"/>
          </p:cNvPicPr>
          <p:nvPr/>
        </p:nvPicPr>
        <p:blipFill>
          <a:blip r:embed="rId3"/>
          <a:stretch>
            <a:fillRect/>
          </a:stretch>
        </p:blipFill>
        <p:spPr>
          <a:xfrm>
            <a:off x="7543335" y="2453235"/>
            <a:ext cx="272876" cy="204657"/>
          </a:xfrm>
          <a:prstGeom prst="rect">
            <a:avLst/>
          </a:prstGeom>
        </p:spPr>
      </p:pic>
      <p:pic>
        <p:nvPicPr>
          <p:cNvPr id="83" name="Picture 82">
            <a:extLst>
              <a:ext uri="{FF2B5EF4-FFF2-40B4-BE49-F238E27FC236}">
                <a16:creationId xmlns:a16="http://schemas.microsoft.com/office/drawing/2014/main" id="{7A1A99BB-425E-4ED2-9006-D0AC217B1AA8}"/>
              </a:ext>
            </a:extLst>
          </p:cNvPr>
          <p:cNvPicPr>
            <a:picLocks noChangeAspect="1"/>
          </p:cNvPicPr>
          <p:nvPr/>
        </p:nvPicPr>
        <p:blipFill>
          <a:blip r:embed="rId3"/>
          <a:stretch>
            <a:fillRect/>
          </a:stretch>
        </p:blipFill>
        <p:spPr>
          <a:xfrm>
            <a:off x="7544489" y="3148599"/>
            <a:ext cx="272876" cy="204657"/>
          </a:xfrm>
          <a:prstGeom prst="rect">
            <a:avLst/>
          </a:prstGeom>
        </p:spPr>
      </p:pic>
      <p:sp>
        <p:nvSpPr>
          <p:cNvPr id="88" name="TextBox 87">
            <a:extLst>
              <a:ext uri="{FF2B5EF4-FFF2-40B4-BE49-F238E27FC236}">
                <a16:creationId xmlns:a16="http://schemas.microsoft.com/office/drawing/2014/main" id="{30295861-92EA-409E-B4C7-2E37D5DF0AC1}"/>
              </a:ext>
            </a:extLst>
          </p:cNvPr>
          <p:cNvSpPr txBox="1"/>
          <p:nvPr/>
        </p:nvSpPr>
        <p:spPr>
          <a:xfrm>
            <a:off x="4403831" y="4569856"/>
            <a:ext cx="3497063" cy="2154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ar-KW" sz="800" b="0" i="0" u="none" strike="noStrike" kern="1200" cap="none" spc="0" normalizeH="0" baseline="0" noProof="0" dirty="0">
                <a:ln>
                  <a:noFill/>
                </a:ln>
                <a:solidFill>
                  <a:srgbClr val="363636"/>
                </a:solidFill>
                <a:effectLst/>
                <a:uLnTx/>
                <a:uFillTx/>
                <a:latin typeface="Calibri" panose="020F0502020204030204"/>
                <a:ea typeface="+mn-ea"/>
                <a:cs typeface="+mn-cs"/>
              </a:rPr>
              <a:t>* بسبب جائحة كرونا التي مرت بها البلاد سيتم تحديد تاريخ تطبيق المرحلة الثالثة والرابعة لاحقاً</a:t>
            </a:r>
            <a:endParaRPr kumimoji="0" lang="en-001" sz="800" b="0" i="0" u="none" strike="noStrike" kern="1200" cap="none" spc="0" normalizeH="0" baseline="0" noProof="0" dirty="0">
              <a:ln>
                <a:noFill/>
              </a:ln>
              <a:solidFill>
                <a:srgbClr val="363636"/>
              </a:solidFill>
              <a:effectLst/>
              <a:uLnTx/>
              <a:uFillTx/>
              <a:latin typeface="Calibri" panose="020F0502020204030204"/>
              <a:ea typeface="+mn-ea"/>
              <a:cs typeface="+mn-cs"/>
            </a:endParaRPr>
          </a:p>
        </p:txBody>
      </p:sp>
      <p:sp>
        <p:nvSpPr>
          <p:cNvPr id="90" name="TextBox 125">
            <a:extLst>
              <a:ext uri="{FF2B5EF4-FFF2-40B4-BE49-F238E27FC236}">
                <a16:creationId xmlns:a16="http://schemas.microsoft.com/office/drawing/2014/main" id="{FFC504BF-B0D0-48EE-96D9-F75DF0358EF5}"/>
              </a:ext>
            </a:extLst>
          </p:cNvPr>
          <p:cNvSpPr txBox="1"/>
          <p:nvPr/>
        </p:nvSpPr>
        <p:spPr>
          <a:xfrm>
            <a:off x="4728632" y="4872931"/>
            <a:ext cx="2927241" cy="415498"/>
          </a:xfrm>
          <a:prstGeom prst="rect">
            <a:avLst/>
          </a:prstGeom>
          <a:solidFill>
            <a:srgbClr val="009CF8"/>
          </a:solidFill>
        </p:spPr>
        <p:txBody>
          <a:bodyPr wrap="square" lIns="0" rIns="0" rtlCol="0" anchor="b">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ar-KW" sz="2100" b="1" cap="all" dirty="0">
                <a:solidFill>
                  <a:schemeClr val="bg2"/>
                </a:solidFill>
              </a:rPr>
              <a:t>إضافات</a:t>
            </a:r>
            <a:endParaRPr lang="en-US" sz="2100" b="1" cap="all" dirty="0">
              <a:solidFill>
                <a:schemeClr val="bg2"/>
              </a:solidFill>
            </a:endParaRPr>
          </a:p>
        </p:txBody>
      </p:sp>
      <p:sp>
        <p:nvSpPr>
          <p:cNvPr id="91" name="TextBox 126">
            <a:extLst>
              <a:ext uri="{FF2B5EF4-FFF2-40B4-BE49-F238E27FC236}">
                <a16:creationId xmlns:a16="http://schemas.microsoft.com/office/drawing/2014/main" id="{24364491-EF37-4073-9DC1-52B28C37F769}"/>
              </a:ext>
            </a:extLst>
          </p:cNvPr>
          <p:cNvSpPr txBox="1"/>
          <p:nvPr/>
        </p:nvSpPr>
        <p:spPr>
          <a:xfrm>
            <a:off x="4736401" y="5286702"/>
            <a:ext cx="2919472" cy="900246"/>
          </a:xfrm>
          <a:prstGeom prst="rect">
            <a:avLst/>
          </a:prstGeom>
          <a:noFill/>
        </p:spPr>
        <p:txBody>
          <a:bodyPr wrap="square" lIns="0" r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indent="-171450" algn="r" rtl="1">
              <a:buFont typeface="Arial" panose="020B0604020202020204" pitchFamily="34" charset="0"/>
              <a:buChar char="•"/>
            </a:pPr>
            <a:r>
              <a:rPr lang="ar-KW" sz="1050" b="1" dirty="0">
                <a:solidFill>
                  <a:schemeClr val="accent5"/>
                </a:solidFill>
                <a:latin typeface="+mj-lt"/>
              </a:rPr>
              <a:t>التداول بالهامش</a:t>
            </a:r>
          </a:p>
          <a:p>
            <a:pPr marL="171450" indent="-171450" algn="r" rtl="1">
              <a:buFont typeface="Arial" panose="020B0604020202020204" pitchFamily="34" charset="0"/>
              <a:buChar char="•"/>
            </a:pPr>
            <a:r>
              <a:rPr lang="ar-KW" sz="1050" b="1" dirty="0">
                <a:solidFill>
                  <a:schemeClr val="accent5"/>
                </a:solidFill>
                <a:latin typeface="+mj-lt"/>
              </a:rPr>
              <a:t>تداول حقوق الأولوية </a:t>
            </a:r>
            <a:endParaRPr lang="en-US" sz="1050" b="1" dirty="0">
              <a:solidFill>
                <a:schemeClr val="accent5"/>
              </a:solidFill>
              <a:latin typeface="+mj-lt"/>
            </a:endParaRPr>
          </a:p>
          <a:p>
            <a:pPr marL="171450" indent="-171450" algn="r" rtl="1">
              <a:buFont typeface="Arial" panose="020B0604020202020204" pitchFamily="34" charset="0"/>
              <a:buChar char="•"/>
            </a:pPr>
            <a:r>
              <a:rPr lang="ar-KW" sz="1050" b="1" dirty="0">
                <a:solidFill>
                  <a:schemeClr val="accent5"/>
                </a:solidFill>
                <a:latin typeface="+mj-lt"/>
              </a:rPr>
              <a:t>شروط الاكتتاب والادراج</a:t>
            </a:r>
            <a:endParaRPr lang="en-US" sz="1050" b="1" dirty="0">
              <a:solidFill>
                <a:schemeClr val="accent5"/>
              </a:solidFill>
              <a:latin typeface="+mj-lt"/>
            </a:endParaRPr>
          </a:p>
          <a:p>
            <a:pPr marL="171450" indent="-171450" algn="r" rtl="1">
              <a:buFont typeface="Arial" panose="020B0604020202020204" pitchFamily="34" charset="0"/>
              <a:buChar char="•"/>
            </a:pPr>
            <a:r>
              <a:rPr lang="ar-KW" sz="1050" b="1" dirty="0">
                <a:solidFill>
                  <a:schemeClr val="accent5"/>
                </a:solidFill>
                <a:latin typeface="+mj-lt"/>
              </a:rPr>
              <a:t>إضافة وسيط الاقراض</a:t>
            </a:r>
            <a:endParaRPr lang="en-US" sz="1050" b="1" dirty="0">
              <a:solidFill>
                <a:schemeClr val="accent5"/>
              </a:solidFill>
              <a:latin typeface="+mj-lt"/>
            </a:endParaRPr>
          </a:p>
          <a:p>
            <a:pPr marL="171450" indent="-171450">
              <a:buFont typeface="Arial" panose="020B0604020202020204" pitchFamily="34" charset="0"/>
              <a:buChar char="•"/>
            </a:pPr>
            <a:endParaRPr lang="en-US" sz="1050" b="1" dirty="0">
              <a:solidFill>
                <a:schemeClr val="accent5"/>
              </a:solidFill>
              <a:latin typeface="+mj-lt"/>
            </a:endParaRPr>
          </a:p>
        </p:txBody>
      </p:sp>
      <p:sp>
        <p:nvSpPr>
          <p:cNvPr id="84" name="Oval 83">
            <a:extLst>
              <a:ext uri="{FF2B5EF4-FFF2-40B4-BE49-F238E27FC236}">
                <a16:creationId xmlns:a16="http://schemas.microsoft.com/office/drawing/2014/main" id="{06C35FC2-BCF2-4D91-9225-4021D64B22A2}"/>
              </a:ext>
            </a:extLst>
          </p:cNvPr>
          <p:cNvSpPr/>
          <p:nvPr/>
        </p:nvSpPr>
        <p:spPr>
          <a:xfrm>
            <a:off x="4667588" y="5200650"/>
            <a:ext cx="3172952" cy="53512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5" name="Straight Connector 84">
            <a:extLst>
              <a:ext uri="{FF2B5EF4-FFF2-40B4-BE49-F238E27FC236}">
                <a16:creationId xmlns:a16="http://schemas.microsoft.com/office/drawing/2014/main" id="{E2280E95-89A1-42F9-9324-9C63C1326271}"/>
              </a:ext>
            </a:extLst>
          </p:cNvPr>
          <p:cNvCxnSpPr/>
          <p:nvPr/>
        </p:nvCxnSpPr>
        <p:spPr>
          <a:xfrm>
            <a:off x="-10666" y="782148"/>
            <a:ext cx="12202666" cy="1623"/>
          </a:xfrm>
          <a:prstGeom prst="line">
            <a:avLst/>
          </a:prstGeom>
          <a:ln/>
        </p:spPr>
        <p:style>
          <a:lnRef idx="1">
            <a:schemeClr val="accent3"/>
          </a:lnRef>
          <a:fillRef idx="0">
            <a:schemeClr val="accent3"/>
          </a:fillRef>
          <a:effectRef idx="0">
            <a:schemeClr val="accent3"/>
          </a:effectRef>
          <a:fontRef idx="minor">
            <a:schemeClr val="tx1"/>
          </a:fontRef>
        </p:style>
      </p:cxnSp>
    </p:spTree>
    <p:extLst>
      <p:ext uri="{BB962C8B-B14F-4D97-AF65-F5344CB8AC3E}">
        <p14:creationId xmlns:p14="http://schemas.microsoft.com/office/powerpoint/2010/main" val="1021937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ubtitle 2"/>
          <p:cNvSpPr txBox="1">
            <a:spLocks/>
          </p:cNvSpPr>
          <p:nvPr/>
        </p:nvSpPr>
        <p:spPr>
          <a:xfrm>
            <a:off x="1356486" y="5928551"/>
            <a:ext cx="9644305" cy="575809"/>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rtl="1"/>
            <a:endParaRPr lang="ar-KW" sz="1050" dirty="0">
              <a:solidFill>
                <a:schemeClr val="accent1">
                  <a:lumMod val="50000"/>
                </a:schemeClr>
              </a:solidFill>
              <a:cs typeface="mohammad bold art 1" pitchFamily="2" charset="-78"/>
            </a:endParaRPr>
          </a:p>
        </p:txBody>
      </p:sp>
      <p:sp>
        <p:nvSpPr>
          <p:cNvPr id="6" name="Subtitle 5"/>
          <p:cNvSpPr>
            <a:spLocks noGrp="1"/>
          </p:cNvSpPr>
          <p:nvPr>
            <p:ph type="subTitle" idx="1"/>
          </p:nvPr>
        </p:nvSpPr>
        <p:spPr>
          <a:xfrm>
            <a:off x="1524000" y="3083690"/>
            <a:ext cx="9144000" cy="944331"/>
          </a:xfrm>
        </p:spPr>
        <p:txBody>
          <a:bodyPr>
            <a:normAutofit/>
          </a:bodyPr>
          <a:lstStyle/>
          <a:p>
            <a:pPr lvl="0" rtl="1" fontAlgn="base">
              <a:spcBef>
                <a:spcPct val="0"/>
              </a:spcBef>
              <a:spcAft>
                <a:spcPts val="600"/>
              </a:spcAft>
            </a:pPr>
            <a:r>
              <a:rPr lang="ar-KW" sz="4000" b="1" dirty="0">
                <a:solidFill>
                  <a:schemeClr val="accent1">
                    <a:lumMod val="50000"/>
                  </a:schemeClr>
                </a:solidFill>
                <a:latin typeface="Calibri" pitchFamily="34" charset="0"/>
                <a:cs typeface="mohammad bold art 1" pitchFamily="2" charset="-78"/>
              </a:rPr>
              <a:t>التداول بالهامش</a:t>
            </a:r>
          </a:p>
          <a:p>
            <a:endParaRPr lang="ar-KW" sz="4000" dirty="0"/>
          </a:p>
        </p:txBody>
      </p:sp>
      <p:cxnSp>
        <p:nvCxnSpPr>
          <p:cNvPr id="13" name="Straight Connector 12"/>
          <p:cNvCxnSpPr/>
          <p:nvPr/>
        </p:nvCxnSpPr>
        <p:spPr>
          <a:xfrm>
            <a:off x="3128196" y="3893860"/>
            <a:ext cx="6100883" cy="29277"/>
          </a:xfrm>
          <a:prstGeom prst="line">
            <a:avLst/>
          </a:prstGeom>
          <a:ln w="28575">
            <a:solidFill>
              <a:schemeClr val="bg1">
                <a:lumMod val="65000"/>
              </a:schemeClr>
            </a:solidFill>
          </a:ln>
        </p:spPr>
        <p:style>
          <a:lnRef idx="1">
            <a:schemeClr val="accent3"/>
          </a:lnRef>
          <a:fillRef idx="0">
            <a:schemeClr val="accent3"/>
          </a:fillRef>
          <a:effectRef idx="0">
            <a:schemeClr val="accent3"/>
          </a:effectRef>
          <a:fontRef idx="minor">
            <a:schemeClr val="tx1"/>
          </a:fontRef>
        </p:style>
      </p:cxnSp>
      <p:cxnSp>
        <p:nvCxnSpPr>
          <p:cNvPr id="9" name="Straight Connector 8"/>
          <p:cNvCxnSpPr/>
          <p:nvPr/>
        </p:nvCxnSpPr>
        <p:spPr>
          <a:xfrm>
            <a:off x="-10666" y="782148"/>
            <a:ext cx="12202666" cy="1623"/>
          </a:xfrm>
          <a:prstGeom prst="line">
            <a:avLst/>
          </a:prstGeom>
          <a:ln/>
        </p:spPr>
        <p:style>
          <a:lnRef idx="1">
            <a:schemeClr val="accent3"/>
          </a:lnRef>
          <a:fillRef idx="0">
            <a:schemeClr val="accent3"/>
          </a:fillRef>
          <a:effectRef idx="0">
            <a:schemeClr val="accent3"/>
          </a:effectRef>
          <a:fontRef idx="minor">
            <a:schemeClr val="tx1"/>
          </a:fontRef>
        </p:style>
      </p:cxnSp>
    </p:spTree>
    <p:extLst>
      <p:ext uri="{BB962C8B-B14F-4D97-AF65-F5344CB8AC3E}">
        <p14:creationId xmlns:p14="http://schemas.microsoft.com/office/powerpoint/2010/main" val="313778477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Click="0">
        <p15:prstTrans prst="drape"/>
      </p:transition>
    </mc:Choice>
    <mc:Fallback xmlns="">
      <p:transition spd="slow" advClick="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 name="Picture 34">
            <a:extLst>
              <a:ext uri="{FF2B5EF4-FFF2-40B4-BE49-F238E27FC236}">
                <a16:creationId xmlns:a16="http://schemas.microsoft.com/office/drawing/2014/main" id="{983E3476-9162-4B29-8FCC-85F2BA54A4D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56090" y="4393082"/>
            <a:ext cx="1982102" cy="1428753"/>
          </a:xfrm>
          <a:prstGeom prst="rect">
            <a:avLst/>
          </a:prstGeom>
        </p:spPr>
      </p:pic>
      <p:cxnSp>
        <p:nvCxnSpPr>
          <p:cNvPr id="19" name="Straight Connector 18"/>
          <p:cNvCxnSpPr/>
          <p:nvPr/>
        </p:nvCxnSpPr>
        <p:spPr>
          <a:xfrm>
            <a:off x="-10666" y="782148"/>
            <a:ext cx="12202666" cy="1623"/>
          </a:xfrm>
          <a:prstGeom prst="line">
            <a:avLst/>
          </a:prstGeom>
          <a:ln/>
        </p:spPr>
        <p:style>
          <a:lnRef idx="1">
            <a:schemeClr val="accent3"/>
          </a:lnRef>
          <a:fillRef idx="0">
            <a:schemeClr val="accent3"/>
          </a:fillRef>
          <a:effectRef idx="0">
            <a:schemeClr val="accent3"/>
          </a:effectRef>
          <a:fontRef idx="minor">
            <a:schemeClr val="tx1"/>
          </a:fontRef>
        </p:style>
      </p:cxnSp>
      <p:sp>
        <p:nvSpPr>
          <p:cNvPr id="2" name="Rectangle 1"/>
          <p:cNvSpPr/>
          <p:nvPr/>
        </p:nvSpPr>
        <p:spPr>
          <a:xfrm>
            <a:off x="4239476" y="181139"/>
            <a:ext cx="4047903" cy="584775"/>
          </a:xfrm>
          <a:prstGeom prst="rect">
            <a:avLst/>
          </a:prstGeom>
        </p:spPr>
        <p:txBody>
          <a:bodyPr wrap="none">
            <a:spAutoFit/>
          </a:bodyPr>
          <a:lstStyle/>
          <a:p>
            <a:pPr lvl="0" rtl="1" fontAlgn="base">
              <a:spcBef>
                <a:spcPct val="0"/>
              </a:spcBef>
              <a:spcAft>
                <a:spcPts val="600"/>
              </a:spcAft>
            </a:pPr>
            <a:r>
              <a:rPr lang="ar-KW" sz="3200" b="1" dirty="0">
                <a:solidFill>
                  <a:schemeClr val="accent1">
                    <a:lumMod val="50000"/>
                  </a:schemeClr>
                </a:solidFill>
                <a:latin typeface="Calibri" pitchFamily="34" charset="0"/>
                <a:cs typeface="mohammad bold art 1" pitchFamily="2" charset="-78"/>
              </a:rPr>
              <a:t>أبرز التعديلات التشريعية</a:t>
            </a:r>
          </a:p>
        </p:txBody>
      </p:sp>
      <p:sp>
        <p:nvSpPr>
          <p:cNvPr id="18" name="Rectangle 17">
            <a:extLst>
              <a:ext uri="{FF2B5EF4-FFF2-40B4-BE49-F238E27FC236}">
                <a16:creationId xmlns:a16="http://schemas.microsoft.com/office/drawing/2014/main" id="{1A3CBCD1-1BAD-43D4-832D-8D25E65F5408}"/>
              </a:ext>
            </a:extLst>
          </p:cNvPr>
          <p:cNvSpPr/>
          <p:nvPr/>
        </p:nvSpPr>
        <p:spPr>
          <a:xfrm>
            <a:off x="329672" y="1675697"/>
            <a:ext cx="11521988" cy="2769989"/>
          </a:xfrm>
          <a:prstGeom prst="rect">
            <a:avLst/>
          </a:prstGeom>
        </p:spPr>
        <p:txBody>
          <a:bodyPr wrap="square">
            <a:spAutoFit/>
          </a:bodyPr>
          <a:lstStyle/>
          <a:p>
            <a:pPr marL="285750" lvl="0" indent="-285750" algn="just" rtl="1" fontAlgn="base">
              <a:spcBef>
                <a:spcPct val="0"/>
              </a:spcBef>
              <a:spcAft>
                <a:spcPts val="600"/>
              </a:spcAft>
              <a:buFont typeface="Wingdings" panose="05000000000000000000" pitchFamily="2" charset="2"/>
              <a:buChar char="§"/>
            </a:pPr>
            <a:r>
              <a:rPr lang="ar-KW" dirty="0">
                <a:latin typeface="Calibri" pitchFamily="34" charset="0"/>
                <a:cs typeface="mohammad bold art 1" pitchFamily="2" charset="-78"/>
              </a:rPr>
              <a:t>أصدرت هيئة أسواق المال بتاريخ 2021/04/22 قرارها بشأن تعديل بعض أحكام اللائحة التنفيذية لغرض تنظيم خدمة التداول بالهامش. وتتلخص قرارت الهيئة في تعديل:</a:t>
            </a:r>
          </a:p>
          <a:p>
            <a:pPr lvl="0" algn="just" rtl="1" fontAlgn="base">
              <a:spcBef>
                <a:spcPct val="0"/>
              </a:spcBef>
              <a:spcAft>
                <a:spcPts val="600"/>
              </a:spcAft>
            </a:pPr>
            <a:endParaRPr lang="ar-KW" dirty="0">
              <a:latin typeface="Calibri" pitchFamily="34" charset="0"/>
              <a:cs typeface="mohammad bold art 1" pitchFamily="2" charset="-78"/>
            </a:endParaRPr>
          </a:p>
          <a:p>
            <a:pPr lvl="0" algn="just" rtl="1" fontAlgn="base">
              <a:spcBef>
                <a:spcPct val="0"/>
              </a:spcBef>
              <a:spcAft>
                <a:spcPts val="600"/>
              </a:spcAft>
            </a:pPr>
            <a:endParaRPr lang="ar-KW" dirty="0">
              <a:latin typeface="Calibri" pitchFamily="34" charset="0"/>
              <a:cs typeface="mohammad bold art 1" pitchFamily="2" charset="-78"/>
            </a:endParaRPr>
          </a:p>
          <a:p>
            <a:pPr lvl="0" algn="just" rtl="1" fontAlgn="base">
              <a:spcBef>
                <a:spcPct val="0"/>
              </a:spcBef>
              <a:spcAft>
                <a:spcPts val="600"/>
              </a:spcAft>
            </a:pPr>
            <a:endParaRPr lang="ar-KW" dirty="0">
              <a:latin typeface="Calibri" pitchFamily="34" charset="0"/>
              <a:cs typeface="mohammad bold art 1" pitchFamily="2" charset="-78"/>
            </a:endParaRPr>
          </a:p>
          <a:p>
            <a:pPr lvl="0" algn="just" rtl="1" fontAlgn="base">
              <a:spcBef>
                <a:spcPct val="0"/>
              </a:spcBef>
              <a:spcAft>
                <a:spcPts val="600"/>
              </a:spcAft>
            </a:pPr>
            <a:endParaRPr lang="ar-KW" dirty="0">
              <a:latin typeface="Calibri" pitchFamily="34" charset="0"/>
              <a:cs typeface="mohammad bold art 1" pitchFamily="2" charset="-78"/>
            </a:endParaRPr>
          </a:p>
          <a:p>
            <a:pPr lvl="0" algn="just" rtl="1" fontAlgn="base">
              <a:spcBef>
                <a:spcPct val="0"/>
              </a:spcBef>
              <a:spcAft>
                <a:spcPts val="600"/>
              </a:spcAft>
            </a:pPr>
            <a:endParaRPr lang="ar-KW" dirty="0">
              <a:latin typeface="Calibri" pitchFamily="34" charset="0"/>
              <a:cs typeface="mohammad bold art 1" pitchFamily="2" charset="-78"/>
            </a:endParaRPr>
          </a:p>
          <a:p>
            <a:pPr lvl="0" algn="just" rtl="1" fontAlgn="base">
              <a:spcBef>
                <a:spcPct val="0"/>
              </a:spcBef>
              <a:spcAft>
                <a:spcPts val="600"/>
              </a:spcAft>
            </a:pPr>
            <a:endParaRPr lang="ar-KW" dirty="0">
              <a:latin typeface="Calibri" pitchFamily="34" charset="0"/>
              <a:cs typeface="mohammad bold art 1" pitchFamily="2" charset="-78"/>
            </a:endParaRPr>
          </a:p>
        </p:txBody>
      </p:sp>
      <p:pic>
        <p:nvPicPr>
          <p:cNvPr id="4" name="Picture 3">
            <a:extLst>
              <a:ext uri="{FF2B5EF4-FFF2-40B4-BE49-F238E27FC236}">
                <a16:creationId xmlns:a16="http://schemas.microsoft.com/office/drawing/2014/main" id="{C90ACC0E-F81D-47D8-86E8-3E279F16F04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90356" y="2515035"/>
            <a:ext cx="2494253" cy="1644735"/>
          </a:xfrm>
          <a:prstGeom prst="rect">
            <a:avLst/>
          </a:prstGeom>
        </p:spPr>
      </p:pic>
      <p:pic>
        <p:nvPicPr>
          <p:cNvPr id="7" name="Picture 6">
            <a:extLst>
              <a:ext uri="{FF2B5EF4-FFF2-40B4-BE49-F238E27FC236}">
                <a16:creationId xmlns:a16="http://schemas.microsoft.com/office/drawing/2014/main" id="{6DC9E0CE-15A6-4D8D-BB0A-151372E0548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085997" y="2542084"/>
            <a:ext cx="2419474" cy="1644735"/>
          </a:xfrm>
          <a:prstGeom prst="rect">
            <a:avLst/>
          </a:prstGeom>
        </p:spPr>
      </p:pic>
      <p:cxnSp>
        <p:nvCxnSpPr>
          <p:cNvPr id="21" name="Straight Connector 20">
            <a:extLst>
              <a:ext uri="{FF2B5EF4-FFF2-40B4-BE49-F238E27FC236}">
                <a16:creationId xmlns:a16="http://schemas.microsoft.com/office/drawing/2014/main" id="{70D1247D-1695-495A-9BD2-497BDF2EEF1F}"/>
              </a:ext>
            </a:extLst>
          </p:cNvPr>
          <p:cNvCxnSpPr>
            <a:cxnSpLocks/>
          </p:cNvCxnSpPr>
          <p:nvPr/>
        </p:nvCxnSpPr>
        <p:spPr>
          <a:xfrm>
            <a:off x="5059515" y="4382914"/>
            <a:ext cx="1934970" cy="9526"/>
          </a:xfrm>
          <a:prstGeom prst="line">
            <a:avLst/>
          </a:prstGeom>
        </p:spPr>
        <p:style>
          <a:lnRef idx="1">
            <a:schemeClr val="accent3"/>
          </a:lnRef>
          <a:fillRef idx="0">
            <a:schemeClr val="accent3"/>
          </a:fillRef>
          <a:effectRef idx="0">
            <a:schemeClr val="accent3"/>
          </a:effectRef>
          <a:fontRef idx="minor">
            <a:schemeClr val="tx1"/>
          </a:fontRef>
        </p:style>
      </p:cxnSp>
      <p:cxnSp>
        <p:nvCxnSpPr>
          <p:cNvPr id="26" name="Straight Connector 25">
            <a:extLst>
              <a:ext uri="{FF2B5EF4-FFF2-40B4-BE49-F238E27FC236}">
                <a16:creationId xmlns:a16="http://schemas.microsoft.com/office/drawing/2014/main" id="{8DA0493B-FD16-444A-91E5-DF87BC36EBE3}"/>
              </a:ext>
            </a:extLst>
          </p:cNvPr>
          <p:cNvCxnSpPr/>
          <p:nvPr/>
        </p:nvCxnSpPr>
        <p:spPr>
          <a:xfrm>
            <a:off x="6997910" y="4385448"/>
            <a:ext cx="0" cy="1523999"/>
          </a:xfrm>
          <a:prstGeom prst="line">
            <a:avLst/>
          </a:prstGeom>
        </p:spPr>
        <p:style>
          <a:lnRef idx="1">
            <a:schemeClr val="accent3"/>
          </a:lnRef>
          <a:fillRef idx="0">
            <a:schemeClr val="accent3"/>
          </a:fillRef>
          <a:effectRef idx="0">
            <a:schemeClr val="accent3"/>
          </a:effectRef>
          <a:fontRef idx="minor">
            <a:schemeClr val="tx1"/>
          </a:fontRef>
        </p:style>
      </p:cxnSp>
      <p:cxnSp>
        <p:nvCxnSpPr>
          <p:cNvPr id="27" name="Straight Connector 26">
            <a:extLst>
              <a:ext uri="{FF2B5EF4-FFF2-40B4-BE49-F238E27FC236}">
                <a16:creationId xmlns:a16="http://schemas.microsoft.com/office/drawing/2014/main" id="{252CFEC9-D262-42D2-8FDB-FF65FCB9275C}"/>
              </a:ext>
            </a:extLst>
          </p:cNvPr>
          <p:cNvCxnSpPr>
            <a:cxnSpLocks/>
          </p:cNvCxnSpPr>
          <p:nvPr/>
        </p:nvCxnSpPr>
        <p:spPr>
          <a:xfrm>
            <a:off x="5029300" y="4370036"/>
            <a:ext cx="6872" cy="1539411"/>
          </a:xfrm>
          <a:prstGeom prst="line">
            <a:avLst/>
          </a:prstGeom>
        </p:spPr>
        <p:style>
          <a:lnRef idx="1">
            <a:schemeClr val="accent3"/>
          </a:lnRef>
          <a:fillRef idx="0">
            <a:schemeClr val="accent3"/>
          </a:fillRef>
          <a:effectRef idx="0">
            <a:schemeClr val="accent3"/>
          </a:effectRef>
          <a:fontRef idx="minor">
            <a:schemeClr val="tx1"/>
          </a:fontRef>
        </p:style>
      </p:cxnSp>
      <p:cxnSp>
        <p:nvCxnSpPr>
          <p:cNvPr id="30" name="Straight Connector 29">
            <a:extLst>
              <a:ext uri="{FF2B5EF4-FFF2-40B4-BE49-F238E27FC236}">
                <a16:creationId xmlns:a16="http://schemas.microsoft.com/office/drawing/2014/main" id="{BD6489F0-C3DB-4B22-9A5D-3710D0136A47}"/>
              </a:ext>
            </a:extLst>
          </p:cNvPr>
          <p:cNvCxnSpPr>
            <a:cxnSpLocks/>
          </p:cNvCxnSpPr>
          <p:nvPr/>
        </p:nvCxnSpPr>
        <p:spPr>
          <a:xfrm flipV="1">
            <a:off x="5029300" y="5899923"/>
            <a:ext cx="1971190" cy="9524"/>
          </a:xfrm>
          <a:prstGeom prst="line">
            <a:avLst/>
          </a:prstGeom>
        </p:spPr>
        <p:style>
          <a:lnRef idx="1">
            <a:schemeClr val="accent3"/>
          </a:lnRef>
          <a:fillRef idx="0">
            <a:schemeClr val="accent3"/>
          </a:fillRef>
          <a:effectRef idx="0">
            <a:schemeClr val="accent3"/>
          </a:effectRef>
          <a:fontRef idx="minor">
            <a:schemeClr val="tx1"/>
          </a:fontRef>
        </p:style>
      </p:cxnSp>
      <p:sp>
        <p:nvSpPr>
          <p:cNvPr id="36" name="ColumnHeader">
            <a:extLst>
              <a:ext uri="{FF2B5EF4-FFF2-40B4-BE49-F238E27FC236}">
                <a16:creationId xmlns:a16="http://schemas.microsoft.com/office/drawing/2014/main" id="{CD107747-69A5-491D-ADEC-80EED22C308C}"/>
              </a:ext>
            </a:extLst>
          </p:cNvPr>
          <p:cNvSpPr>
            <a:spLocks noChangeArrowheads="1"/>
          </p:cNvSpPr>
          <p:nvPr/>
        </p:nvSpPr>
        <p:spPr bwMode="gray">
          <a:xfrm>
            <a:off x="152526" y="1040927"/>
            <a:ext cx="11701817" cy="492443"/>
          </a:xfrm>
          <a:prstGeom prst="rect">
            <a:avLst/>
          </a:prstGeom>
          <a:solidFill>
            <a:srgbClr val="114C76"/>
          </a:solidFill>
          <a:ln w="9525" algn="ctr">
            <a:noFill/>
            <a:miter lim="800000"/>
            <a:headEnd type="none" w="lg" len="lg"/>
            <a:tailEnd type="none" w="lg" len="lg"/>
          </a:ln>
          <a:effectLst/>
        </p:spPr>
        <p:txBody>
          <a:bodyPr wrap="square" tIns="91440" bIns="91440" anchor="b">
            <a:spAutoFit/>
          </a:bodyPr>
          <a:lstStyle/>
          <a:p>
            <a:pPr lvl="0" algn="ctr">
              <a:buClr>
                <a:srgbClr val="808080"/>
              </a:buClr>
              <a:defRPr/>
            </a:pPr>
            <a:r>
              <a:rPr lang="ar-KW" sz="2000" b="1" dirty="0">
                <a:solidFill>
                  <a:srgbClr val="FFFFFF"/>
                </a:solidFill>
                <a:latin typeface="Calibri Light" panose="020F0302020204030204"/>
                <a:cs typeface="mohammad bold art 1" pitchFamily="2" charset="-78"/>
              </a:rPr>
              <a:t>قرارات الهيئة المتعلقة بتنظيم خدمة التداول بالهامش</a:t>
            </a:r>
            <a:r>
              <a:rPr lang="ar-KW" sz="2000" b="1" dirty="0">
                <a:solidFill>
                  <a:srgbClr val="FFFFFF"/>
                </a:solidFill>
                <a:highlight>
                  <a:srgbClr val="FF0000"/>
                </a:highlight>
                <a:latin typeface="Calibri Light" panose="020F0302020204030204"/>
                <a:cs typeface="mohammad bold art 1" pitchFamily="2" charset="-78"/>
              </a:rPr>
              <a:t> </a:t>
            </a:r>
          </a:p>
        </p:txBody>
      </p:sp>
    </p:spTree>
    <p:extLst>
      <p:ext uri="{BB962C8B-B14F-4D97-AF65-F5344CB8AC3E}">
        <p14:creationId xmlns:p14="http://schemas.microsoft.com/office/powerpoint/2010/main" val="2771409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5"/>
          <p:cNvSpPr>
            <a:spLocks noGrp="1"/>
          </p:cNvSpPr>
          <p:nvPr>
            <p:ph type="subTitle" idx="1"/>
          </p:nvPr>
        </p:nvSpPr>
        <p:spPr>
          <a:xfrm>
            <a:off x="1524000" y="3083690"/>
            <a:ext cx="9144000" cy="944331"/>
          </a:xfrm>
        </p:spPr>
        <p:txBody>
          <a:bodyPr>
            <a:normAutofit/>
          </a:bodyPr>
          <a:lstStyle/>
          <a:p>
            <a:r>
              <a:rPr lang="ar-KW" sz="4000" dirty="0">
                <a:solidFill>
                  <a:schemeClr val="accent1">
                    <a:lumMod val="50000"/>
                  </a:schemeClr>
                </a:solidFill>
                <a:cs typeface="mohammad bold art 1" pitchFamily="2" charset="-78"/>
              </a:rPr>
              <a:t>التعريفات المتعلقة بالتداول بالهامش</a:t>
            </a:r>
            <a:endParaRPr lang="en-US" sz="4000" dirty="0">
              <a:solidFill>
                <a:schemeClr val="accent1">
                  <a:lumMod val="50000"/>
                </a:schemeClr>
              </a:solidFill>
              <a:cs typeface="mohammad bold art 1" pitchFamily="2" charset="-78"/>
            </a:endParaRPr>
          </a:p>
          <a:p>
            <a:pPr lvl="0" rtl="1" fontAlgn="base">
              <a:spcBef>
                <a:spcPct val="0"/>
              </a:spcBef>
              <a:spcAft>
                <a:spcPts val="600"/>
              </a:spcAft>
            </a:pPr>
            <a:endParaRPr lang="ar-KW" sz="4000" b="1" dirty="0">
              <a:solidFill>
                <a:schemeClr val="accent1">
                  <a:lumMod val="50000"/>
                </a:schemeClr>
              </a:solidFill>
              <a:latin typeface="Calibri" pitchFamily="34" charset="0"/>
              <a:cs typeface="mohammad bold art 1" pitchFamily="2" charset="-78"/>
            </a:endParaRPr>
          </a:p>
          <a:p>
            <a:endParaRPr lang="ar-KW" sz="4000" dirty="0"/>
          </a:p>
        </p:txBody>
      </p:sp>
      <p:cxnSp>
        <p:nvCxnSpPr>
          <p:cNvPr id="13" name="Straight Connector 12"/>
          <p:cNvCxnSpPr/>
          <p:nvPr/>
        </p:nvCxnSpPr>
        <p:spPr>
          <a:xfrm>
            <a:off x="3128196" y="3893860"/>
            <a:ext cx="6100883" cy="29277"/>
          </a:xfrm>
          <a:prstGeom prst="line">
            <a:avLst/>
          </a:prstGeom>
          <a:ln w="28575">
            <a:solidFill>
              <a:schemeClr val="bg1">
                <a:lumMod val="65000"/>
              </a:schemeClr>
            </a:solidFill>
          </a:ln>
        </p:spPr>
        <p:style>
          <a:lnRef idx="1">
            <a:schemeClr val="accent3"/>
          </a:lnRef>
          <a:fillRef idx="0">
            <a:schemeClr val="accent3"/>
          </a:fillRef>
          <a:effectRef idx="0">
            <a:schemeClr val="accent3"/>
          </a:effectRef>
          <a:fontRef idx="minor">
            <a:schemeClr val="tx1"/>
          </a:fontRef>
        </p:style>
      </p:cxnSp>
      <p:cxnSp>
        <p:nvCxnSpPr>
          <p:cNvPr id="9" name="Straight Connector 8"/>
          <p:cNvCxnSpPr/>
          <p:nvPr/>
        </p:nvCxnSpPr>
        <p:spPr>
          <a:xfrm>
            <a:off x="-10666" y="782148"/>
            <a:ext cx="12202666" cy="1623"/>
          </a:xfrm>
          <a:prstGeom prst="line">
            <a:avLst/>
          </a:prstGeom>
          <a:ln/>
        </p:spPr>
        <p:style>
          <a:lnRef idx="1">
            <a:schemeClr val="accent3"/>
          </a:lnRef>
          <a:fillRef idx="0">
            <a:schemeClr val="accent3"/>
          </a:fillRef>
          <a:effectRef idx="0">
            <a:schemeClr val="accent3"/>
          </a:effectRef>
          <a:fontRef idx="minor">
            <a:schemeClr val="tx1"/>
          </a:fontRef>
        </p:style>
      </p:cxnSp>
    </p:spTree>
    <p:extLst>
      <p:ext uri="{BB962C8B-B14F-4D97-AF65-F5344CB8AC3E}">
        <p14:creationId xmlns:p14="http://schemas.microsoft.com/office/powerpoint/2010/main" val="261478053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Click="0">
        <p15:prstTrans prst="drape"/>
      </p:transition>
    </mc:Choice>
    <mc:Fallback xmlns="">
      <p:transition spd="slow" advClick="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Connector 18"/>
          <p:cNvCxnSpPr/>
          <p:nvPr/>
        </p:nvCxnSpPr>
        <p:spPr>
          <a:xfrm>
            <a:off x="-10666" y="782148"/>
            <a:ext cx="12202666" cy="1623"/>
          </a:xfrm>
          <a:prstGeom prst="line">
            <a:avLst/>
          </a:prstGeom>
          <a:ln/>
        </p:spPr>
        <p:style>
          <a:lnRef idx="1">
            <a:schemeClr val="accent3"/>
          </a:lnRef>
          <a:fillRef idx="0">
            <a:schemeClr val="accent3"/>
          </a:fillRef>
          <a:effectRef idx="0">
            <a:schemeClr val="accent3"/>
          </a:effectRef>
          <a:fontRef idx="minor">
            <a:schemeClr val="tx1"/>
          </a:fontRef>
        </p:style>
      </p:cxnSp>
      <p:graphicFrame>
        <p:nvGraphicFramePr>
          <p:cNvPr id="3" name="Diagram 2">
            <a:extLst>
              <a:ext uri="{FF2B5EF4-FFF2-40B4-BE49-F238E27FC236}">
                <a16:creationId xmlns:a16="http://schemas.microsoft.com/office/drawing/2014/main" id="{29C5F7CC-8352-4DA8-8E34-DDF0BC5F1CA8}"/>
              </a:ext>
            </a:extLst>
          </p:cNvPr>
          <p:cNvGraphicFramePr/>
          <p:nvPr>
            <p:extLst>
              <p:ext uri="{D42A27DB-BD31-4B8C-83A1-F6EECF244321}">
                <p14:modId xmlns:p14="http://schemas.microsoft.com/office/powerpoint/2010/main" val="3900274227"/>
              </p:ext>
            </p:extLst>
          </p:nvPr>
        </p:nvGraphicFramePr>
        <p:xfrm>
          <a:off x="482749" y="826988"/>
          <a:ext cx="11037805" cy="52456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a:extLst>
              <a:ext uri="{FF2B5EF4-FFF2-40B4-BE49-F238E27FC236}">
                <a16:creationId xmlns:a16="http://schemas.microsoft.com/office/drawing/2014/main" id="{563C8DD1-C6F8-488E-BC33-949FF2667755}"/>
              </a:ext>
            </a:extLst>
          </p:cNvPr>
          <p:cNvSpPr txBox="1"/>
          <p:nvPr/>
        </p:nvSpPr>
        <p:spPr>
          <a:xfrm>
            <a:off x="2822798" y="98347"/>
            <a:ext cx="6776445" cy="646331"/>
          </a:xfrm>
          <a:prstGeom prst="rect">
            <a:avLst/>
          </a:prstGeom>
          <a:noFill/>
        </p:spPr>
        <p:txBody>
          <a:bodyPr wrap="square" rtlCol="0">
            <a:spAutoFit/>
          </a:bodyPr>
          <a:lstStyle/>
          <a:p>
            <a:r>
              <a:rPr lang="ar-KW" sz="3600" dirty="0">
                <a:solidFill>
                  <a:schemeClr val="accent1">
                    <a:lumMod val="50000"/>
                  </a:schemeClr>
                </a:solidFill>
                <a:cs typeface="mohammad bold art 1" pitchFamily="2" charset="-78"/>
              </a:rPr>
              <a:t>التعريفات المتعلقة بالتداول بالهامش</a:t>
            </a:r>
            <a:endParaRPr lang="en-US" sz="3600" dirty="0">
              <a:solidFill>
                <a:schemeClr val="accent1">
                  <a:lumMod val="50000"/>
                </a:schemeClr>
              </a:solidFill>
              <a:cs typeface="mohammad bold art 1" pitchFamily="2" charset="-78"/>
            </a:endParaRPr>
          </a:p>
        </p:txBody>
      </p:sp>
    </p:spTree>
    <p:extLst>
      <p:ext uri="{BB962C8B-B14F-4D97-AF65-F5344CB8AC3E}">
        <p14:creationId xmlns:p14="http://schemas.microsoft.com/office/powerpoint/2010/main" val="4275670618"/>
      </p:ext>
    </p:extLst>
  </p:cSld>
  <p:clrMapOvr>
    <a:masterClrMapping/>
  </p:clrMapOvr>
  <p:transition spd="slow">
    <p:randomBar dir="ver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Connector 18"/>
          <p:cNvCxnSpPr/>
          <p:nvPr/>
        </p:nvCxnSpPr>
        <p:spPr>
          <a:xfrm>
            <a:off x="-10666" y="782148"/>
            <a:ext cx="12202666" cy="1623"/>
          </a:xfrm>
          <a:prstGeom prst="line">
            <a:avLst/>
          </a:prstGeom>
          <a:ln/>
        </p:spPr>
        <p:style>
          <a:lnRef idx="1">
            <a:schemeClr val="accent3"/>
          </a:lnRef>
          <a:fillRef idx="0">
            <a:schemeClr val="accent3"/>
          </a:fillRef>
          <a:effectRef idx="0">
            <a:schemeClr val="accent3"/>
          </a:effectRef>
          <a:fontRef idx="minor">
            <a:schemeClr val="tx1"/>
          </a:fontRef>
        </p:style>
      </p:cxnSp>
      <p:graphicFrame>
        <p:nvGraphicFramePr>
          <p:cNvPr id="3" name="Diagram 2">
            <a:extLst>
              <a:ext uri="{FF2B5EF4-FFF2-40B4-BE49-F238E27FC236}">
                <a16:creationId xmlns:a16="http://schemas.microsoft.com/office/drawing/2014/main" id="{29C5F7CC-8352-4DA8-8E34-DDF0BC5F1CA8}"/>
              </a:ext>
            </a:extLst>
          </p:cNvPr>
          <p:cNvGraphicFramePr/>
          <p:nvPr>
            <p:extLst>
              <p:ext uri="{D42A27DB-BD31-4B8C-83A1-F6EECF244321}">
                <p14:modId xmlns:p14="http://schemas.microsoft.com/office/powerpoint/2010/main" val="3585984464"/>
              </p:ext>
            </p:extLst>
          </p:nvPr>
        </p:nvGraphicFramePr>
        <p:xfrm>
          <a:off x="463699" y="889469"/>
          <a:ext cx="11037805" cy="49953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id="{0F4F0A6A-3ED9-49C9-8477-BD1FA7090F54}"/>
              </a:ext>
            </a:extLst>
          </p:cNvPr>
          <p:cNvSpPr txBox="1"/>
          <p:nvPr/>
        </p:nvSpPr>
        <p:spPr>
          <a:xfrm>
            <a:off x="2487621" y="135817"/>
            <a:ext cx="6776445" cy="646331"/>
          </a:xfrm>
          <a:prstGeom prst="rect">
            <a:avLst/>
          </a:prstGeom>
          <a:noFill/>
        </p:spPr>
        <p:txBody>
          <a:bodyPr wrap="square" rtlCol="0">
            <a:spAutoFit/>
          </a:bodyPr>
          <a:lstStyle/>
          <a:p>
            <a:r>
              <a:rPr lang="ar-KW" sz="3600" dirty="0">
                <a:solidFill>
                  <a:schemeClr val="accent1">
                    <a:lumMod val="50000"/>
                  </a:schemeClr>
                </a:solidFill>
                <a:cs typeface="mohammad bold art 1" pitchFamily="2" charset="-78"/>
              </a:rPr>
              <a:t>التعريفات المتعلقة بالتداول بالهامش</a:t>
            </a:r>
            <a:endParaRPr lang="en-US" sz="3600" dirty="0">
              <a:solidFill>
                <a:schemeClr val="accent1">
                  <a:lumMod val="50000"/>
                </a:schemeClr>
              </a:solidFill>
              <a:cs typeface="mohammad bold art 1" pitchFamily="2" charset="-78"/>
            </a:endParaRPr>
          </a:p>
        </p:txBody>
      </p:sp>
    </p:spTree>
    <p:extLst>
      <p:ext uri="{BB962C8B-B14F-4D97-AF65-F5344CB8AC3E}">
        <p14:creationId xmlns:p14="http://schemas.microsoft.com/office/powerpoint/2010/main" val="2700363622"/>
      </p:ext>
    </p:extLst>
  </p:cSld>
  <p:clrMapOvr>
    <a:masterClrMapping/>
  </p:clrMapOvr>
  <p:transition spd="slow">
    <p:randomBar dir="vert"/>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7635</TotalTime>
  <Words>1971</Words>
  <Application>Microsoft Office PowerPoint</Application>
  <PresentationFormat>Widescreen</PresentationFormat>
  <Paragraphs>265</Paragraphs>
  <Slides>28</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28</vt:i4>
      </vt:variant>
    </vt:vector>
  </HeadingPairs>
  <TitlesOfParts>
    <vt:vector size="35" baseType="lpstr">
      <vt:lpstr>Arial</vt:lpstr>
      <vt:lpstr>Calibri</vt:lpstr>
      <vt:lpstr>Calibri Light</vt:lpstr>
      <vt:lpstr>mohammad bold art 1</vt:lpstr>
      <vt:lpstr>Times New Roman</vt:lpstr>
      <vt:lpstr>Wingdings</vt:lpstr>
      <vt:lpstr>Office Theme</vt:lpstr>
      <vt:lpstr>ورشة عمل</vt:lpstr>
      <vt:lpstr>الأجندة</vt:lpstr>
      <vt:lpstr>PowerPoint Presentation</vt:lpstr>
      <vt:lpstr>مراحل ومخرجات برنامج تطوير سوق المال</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الحدود القصوى لأسعار الفائدة الاتفاقية </vt:lpstr>
      <vt:lpstr>PowerPoint Presentation</vt:lpstr>
      <vt:lpstr>مهام ومسؤوليات مقدم خدمة التداول بالهامش تجاه العميل</vt:lpstr>
      <vt:lpstr>PowerPoint Presentation</vt:lpstr>
      <vt:lpstr>PowerPoint Presentation</vt:lpstr>
      <vt:lpstr>إدارة المخاطر وضمانات حساب التداول بالهامش</vt:lpstr>
      <vt:lpstr>PowerPoint Presentation</vt:lpstr>
      <vt:lpstr>PowerPoint Presentation</vt:lpstr>
      <vt:lpstr>إجراءات مراقبة وتغطية هامش الصيانة</vt:lpstr>
      <vt:lpstr>PowerPoint Presentation</vt:lpstr>
      <vt:lpstr>خامساً</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dc:title>
  <dc:creator>Ohoud Alajmi</dc:creator>
  <cp:lastModifiedBy>Nouf Al Sanea</cp:lastModifiedBy>
  <cp:revision>179</cp:revision>
  <cp:lastPrinted>2019-01-08T08:48:48Z</cp:lastPrinted>
  <dcterms:created xsi:type="dcterms:W3CDTF">2019-01-07T08:24:41Z</dcterms:created>
  <dcterms:modified xsi:type="dcterms:W3CDTF">2021-07-25T05:51:21Z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48029534-5340-4bf7-9b92-889f947ed9ee</vt:lpwstr>
  </property>
</Properties>
</file>